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8" r:id="rId4"/>
    <p:sldId id="269" r:id="rId5"/>
    <p:sldId id="270" r:id="rId6"/>
    <p:sldId id="261" r:id="rId7"/>
    <p:sldId id="271" r:id="rId8"/>
    <p:sldId id="272" r:id="rId9"/>
    <p:sldId id="275" r:id="rId10"/>
    <p:sldId id="276" r:id="rId11"/>
    <p:sldId id="263" r:id="rId12"/>
    <p:sldId id="283" r:id="rId13"/>
    <p:sldId id="262" r:id="rId14"/>
    <p:sldId id="264" r:id="rId15"/>
    <p:sldId id="281" r:id="rId16"/>
    <p:sldId id="258" r:id="rId17"/>
    <p:sldId id="265" r:id="rId18"/>
    <p:sldId id="284" r:id="rId19"/>
    <p:sldId id="273" r:id="rId20"/>
    <p:sldId id="259" r:id="rId21"/>
    <p:sldId id="278" r:id="rId22"/>
    <p:sldId id="279" r:id="rId23"/>
    <p:sldId id="267" r:id="rId24"/>
    <p:sldId id="277" r:id="rId25"/>
    <p:sldId id="274" r:id="rId26"/>
    <p:sldId id="260" r:id="rId27"/>
    <p:sldId id="282"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25EF3-A074-494A-9B38-254F20CC385D}" type="datetimeFigureOut">
              <a:rPr lang="en-US" smtClean="0"/>
              <a:t>8/18/2020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E17A06-482F-41AD-8327-A603DFDB75A9}" type="slidenum">
              <a:rPr lang="en-US" smtClean="0"/>
              <a:t>‹#›</a:t>
            </a:fld>
            <a:endParaRPr lang="en-US"/>
          </a:p>
        </p:txBody>
      </p:sp>
    </p:spTree>
    <p:extLst>
      <p:ext uri="{BB962C8B-B14F-4D97-AF65-F5344CB8AC3E}">
        <p14:creationId xmlns:p14="http://schemas.microsoft.com/office/powerpoint/2010/main" val="23854654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YYDqpgA6kTA"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youtube.com/watch?v=XOCUPCIWAek"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ambria" panose="02040503050406030204" pitchFamily="18" charset="0"/>
              </a:rPr>
              <a:t>AT&amp;T is a leader in </a:t>
            </a:r>
            <a:r>
              <a:rPr lang="en-US" sz="1200" dirty="0" err="1">
                <a:solidFill>
                  <a:schemeClr val="bg1"/>
                </a:solidFill>
                <a:latin typeface="Cambria" panose="02040503050406030204" pitchFamily="18" charset="0"/>
              </a:rPr>
              <a:t>IoT</a:t>
            </a:r>
            <a:r>
              <a:rPr lang="en-US" sz="1200" dirty="0">
                <a:solidFill>
                  <a:schemeClr val="bg1"/>
                </a:solidFill>
                <a:latin typeface="Cambria" panose="02040503050406030204" pitchFamily="18" charset="0"/>
              </a:rPr>
              <a:t> (Internet Of Things) connectivity and capabilities with the largest number of connected devices. AT&amp;T also has strong relationships with applicable Smart Cities ecosystem providers such as devices, modules, equipment and electronics manufacturers. AT&amp;T has strong, long-standing customer relationships with city governments around the world and has proven capabilities to design and manage large, complex solutions.</a:t>
            </a:r>
            <a:br>
              <a:rPr lang="en-US" sz="1200" dirty="0">
                <a:solidFill>
                  <a:schemeClr val="bg1"/>
                </a:solidFill>
                <a:latin typeface="Cambria" panose="02040503050406030204" pitchFamily="18" charset="0"/>
              </a:rPr>
            </a:br>
            <a:br>
              <a:rPr lang="en-US" sz="1200" dirty="0">
                <a:solidFill>
                  <a:schemeClr val="bg1"/>
                </a:solidFill>
                <a:latin typeface="Cambria" panose="02040503050406030204" pitchFamily="18" charset="0"/>
              </a:rPr>
            </a:br>
            <a:r>
              <a:rPr lang="en-US" sz="1200" dirty="0">
                <a:solidFill>
                  <a:schemeClr val="bg1"/>
                </a:solidFill>
                <a:latin typeface="Cambria" panose="02040503050406030204" pitchFamily="18" charset="0"/>
              </a:rPr>
              <a:t>"Welcome to the AT&amp;T Business Solutions YouTube channel”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Smart Cities:  </a:t>
            </a:r>
            <a:r>
              <a:rPr lang="en-US" dirty="0">
                <a:hlinkClick r:id="rId3"/>
              </a:rPr>
              <a:t>https://www.youtube.com/watch?v=YYDqpgA6kTA</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Mobilizing your world:  </a:t>
            </a:r>
            <a:r>
              <a:rPr lang="en-US" dirty="0">
                <a:hlinkClick r:id="rId4"/>
              </a:rPr>
              <a:t>https://www.youtube.com/watch?v=XOCUPCIWAek</a:t>
            </a:r>
            <a:r>
              <a:rPr lang="en-US" dirty="0"/>
              <a:t> </a:t>
            </a:r>
          </a:p>
          <a:p>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3</a:t>
            </a:fld>
            <a:endParaRPr lang="en-US"/>
          </a:p>
        </p:txBody>
      </p:sp>
    </p:spTree>
    <p:extLst>
      <p:ext uri="{BB962C8B-B14F-4D97-AF65-F5344CB8AC3E}">
        <p14:creationId xmlns:p14="http://schemas.microsoft.com/office/powerpoint/2010/main" val="791672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LEDs – Light emitting diode, more commonly known as an LED, that is a two lead semiconductor source. It is a p-n junction diode, which emits light when activated. More simply, if you put a power source to the right end, it will light up.  </a:t>
            </a:r>
          </a:p>
          <a:p>
            <a:endParaRPr lang="en-US" baseline="0" dirty="0"/>
          </a:p>
          <a:p>
            <a:r>
              <a:rPr lang="en-US" baseline="0" dirty="0"/>
              <a:t>Explain/Identify cathode and anode – The cathode is the negative end and the anode is the positive end. You can tell which is which by identifying which is the shorter end and which is the longer end. The anode is the longer end and the positive side. The cathode is the shorter end and the negative side. This will be important for making the traffic light, so remember this. Maybe, make a pneumonic. </a:t>
            </a:r>
          </a:p>
          <a:p>
            <a:endParaRPr lang="en-US" baseline="0" dirty="0"/>
          </a:p>
          <a:p>
            <a:r>
              <a:rPr lang="en-US" baseline="0" dirty="0"/>
              <a:t>Tell kids to take LEDs and make a wider V (suggestion)</a:t>
            </a:r>
          </a:p>
          <a:p>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8</a:t>
            </a:fld>
            <a:endParaRPr lang="en-US"/>
          </a:p>
        </p:txBody>
      </p:sp>
    </p:spTree>
    <p:extLst>
      <p:ext uri="{BB962C8B-B14F-4D97-AF65-F5344CB8AC3E}">
        <p14:creationId xmlns:p14="http://schemas.microsoft.com/office/powerpoint/2010/main" val="1700366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37195-9A05-49E7-9D85-494007E30DF0}" type="slidenum">
              <a:rPr lang="en-US" smtClean="0"/>
              <a:t>17</a:t>
            </a:fld>
            <a:endParaRPr lang="en-US"/>
          </a:p>
        </p:txBody>
      </p:sp>
    </p:spTree>
    <p:extLst>
      <p:ext uri="{BB962C8B-B14F-4D97-AF65-F5344CB8AC3E}">
        <p14:creationId xmlns:p14="http://schemas.microsoft.com/office/powerpoint/2010/main" val="962519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existing setup </a:t>
            </a:r>
          </a:p>
        </p:txBody>
      </p:sp>
      <p:sp>
        <p:nvSpPr>
          <p:cNvPr id="4" name="Slide Number Placeholder 3"/>
          <p:cNvSpPr>
            <a:spLocks noGrp="1"/>
          </p:cNvSpPr>
          <p:nvPr>
            <p:ph type="sldNum" sz="quarter" idx="10"/>
          </p:nvPr>
        </p:nvSpPr>
        <p:spPr/>
        <p:txBody>
          <a:bodyPr/>
          <a:lstStyle/>
          <a:p>
            <a:fld id="{32637195-9A05-49E7-9D85-494007E30DF0}" type="slidenum">
              <a:rPr lang="en-US" smtClean="0"/>
              <a:t>20</a:t>
            </a:fld>
            <a:endParaRPr lang="en-US"/>
          </a:p>
        </p:txBody>
      </p:sp>
    </p:spTree>
    <p:extLst>
      <p:ext uri="{BB962C8B-B14F-4D97-AF65-F5344CB8AC3E}">
        <p14:creationId xmlns:p14="http://schemas.microsoft.com/office/powerpoint/2010/main" val="1133816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C4AE-13AB-4542-BF48-D305A0523D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069807-2EC2-4F1C-8816-92C5955320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113E61-2029-4C60-AA1D-0478C9A2746B}"/>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5" name="Footer Placeholder 4">
            <a:extLst>
              <a:ext uri="{FF2B5EF4-FFF2-40B4-BE49-F238E27FC236}">
                <a16:creationId xmlns:a16="http://schemas.microsoft.com/office/drawing/2014/main" id="{27A84064-4873-4E2E-BD31-E057482CE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88F60-0218-4CF8-ADF4-D5BC72CFCC16}"/>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992657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0141A-3081-45FA-863A-952299AF86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FE6258-0409-450C-B76F-500D5A46C1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5E210C-A1D1-41A6-B2ED-9B33B97B26DE}"/>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5" name="Footer Placeholder 4">
            <a:extLst>
              <a:ext uri="{FF2B5EF4-FFF2-40B4-BE49-F238E27FC236}">
                <a16:creationId xmlns:a16="http://schemas.microsoft.com/office/drawing/2014/main" id="{62D0FE41-9386-4202-8B89-E5D4B8D54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D8EA4-4547-4D35-9C0D-2363580AA3CE}"/>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313258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3B6B02-3389-4422-8082-EB9F55284D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444397-FCA4-4718-A16C-980F366621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A7381-1762-4884-8591-EEE7BCEEE4B3}"/>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5" name="Footer Placeholder 4">
            <a:extLst>
              <a:ext uri="{FF2B5EF4-FFF2-40B4-BE49-F238E27FC236}">
                <a16:creationId xmlns:a16="http://schemas.microsoft.com/office/drawing/2014/main" id="{D5A11E31-E80A-4CF8-B668-6CA183D9B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1CB52-D304-4132-ABBC-17BFB8E53646}"/>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3726086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1D039-840B-429A-BE6D-18B02D4641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FCF582-C0B0-4CB1-A892-54D028015A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A7A80-2AF6-49A4-8411-88BBD2057E00}"/>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5" name="Footer Placeholder 4">
            <a:extLst>
              <a:ext uri="{FF2B5EF4-FFF2-40B4-BE49-F238E27FC236}">
                <a16:creationId xmlns:a16="http://schemas.microsoft.com/office/drawing/2014/main" id="{DD47722C-5660-4E2D-B6B5-DDC1AA9652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18BA0-F5B0-4FFF-98E4-1C9618407488}"/>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96784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DCE37-9D2E-434C-A69D-0106DBC06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76F16F-9876-469C-B096-FD3786CA0D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35B311-1F9E-4601-9D72-580A56765A4C}"/>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5" name="Footer Placeholder 4">
            <a:extLst>
              <a:ext uri="{FF2B5EF4-FFF2-40B4-BE49-F238E27FC236}">
                <a16:creationId xmlns:a16="http://schemas.microsoft.com/office/drawing/2014/main" id="{C399F0B4-4FD9-4BF9-AA4F-8D1A7DA7F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711DE-0FE0-4D96-845B-261DBA7D8995}"/>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98785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EF64F-D03F-490D-8E26-C78764D88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DF8736-D3F7-4E75-BC76-CF1F44BA4A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6ED0513-B6AB-4295-8B03-39D523836F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A939E1-141E-41C6-8338-2E41208776DC}"/>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6" name="Footer Placeholder 5">
            <a:extLst>
              <a:ext uri="{FF2B5EF4-FFF2-40B4-BE49-F238E27FC236}">
                <a16:creationId xmlns:a16="http://schemas.microsoft.com/office/drawing/2014/main" id="{2A3F287F-8CFC-4036-8041-33EAC6A401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F6F17A-A102-490E-BFB5-D6099A2CABD8}"/>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3251492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73AA-AAF2-4087-8436-5CC0B647CB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FBD1BB-D0EB-4D41-B82B-712922FCCA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4D6D90-B39F-4B3F-82A1-639EBF0DB6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50E8B0-9C92-444F-BE69-4C990BF31C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96357C-6AB2-456B-8D68-E27E445C6E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E937E-7BCF-468E-94FC-8BCCFFA3364F}"/>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8" name="Footer Placeholder 7">
            <a:extLst>
              <a:ext uri="{FF2B5EF4-FFF2-40B4-BE49-F238E27FC236}">
                <a16:creationId xmlns:a16="http://schemas.microsoft.com/office/drawing/2014/main" id="{FDD232D8-4F7F-4FB0-9DA0-A3AA565B94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0A3E8B-C9D6-46E4-9035-B174D20267C2}"/>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28261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FBF3-29EF-4595-BE8A-3F0B248251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CE4ABC-3B06-4D94-B1D5-44E347F56DC8}"/>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4" name="Footer Placeholder 3">
            <a:extLst>
              <a:ext uri="{FF2B5EF4-FFF2-40B4-BE49-F238E27FC236}">
                <a16:creationId xmlns:a16="http://schemas.microsoft.com/office/drawing/2014/main" id="{A2BD8433-85D6-41BD-AC92-41427C555C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D47446-0F34-4975-B53C-61A3CF5F42C2}"/>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134357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DDCB77-F208-4998-B6DA-DFF3DEED175F}"/>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3" name="Footer Placeholder 2">
            <a:extLst>
              <a:ext uri="{FF2B5EF4-FFF2-40B4-BE49-F238E27FC236}">
                <a16:creationId xmlns:a16="http://schemas.microsoft.com/office/drawing/2014/main" id="{78AF6BAD-FA52-4C70-A3E1-24B8267C9D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1DED17-FE08-40E7-8A84-ADEB9D34BED4}"/>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1453449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E2610-8791-46C6-96C0-56047D9946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4AA278-3F4C-457C-84E5-27EDEA8CED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FD9B9D-8665-4B5D-8FC8-430E9BC5ED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FACCE6-A348-46FF-9DF8-C159A75E318F}"/>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6" name="Footer Placeholder 5">
            <a:extLst>
              <a:ext uri="{FF2B5EF4-FFF2-40B4-BE49-F238E27FC236}">
                <a16:creationId xmlns:a16="http://schemas.microsoft.com/office/drawing/2014/main" id="{77FD9519-44D2-40B9-9DF6-18BAF1AF9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1A027-67B9-430B-AF7B-8BD9AA548D2F}"/>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220945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BE76-433B-4CBA-8404-4EE512AD04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D0F5E0-27DE-4579-AADB-FC71E7D0BF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1C2C56-CAAC-4535-A647-CA6DC34F7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11D220-7D67-4277-8BAD-F24CDF5C9678}"/>
              </a:ext>
            </a:extLst>
          </p:cNvPr>
          <p:cNvSpPr>
            <a:spLocks noGrp="1"/>
          </p:cNvSpPr>
          <p:nvPr>
            <p:ph type="dt" sz="half" idx="10"/>
          </p:nvPr>
        </p:nvSpPr>
        <p:spPr/>
        <p:txBody>
          <a:bodyPr/>
          <a:lstStyle/>
          <a:p>
            <a:fld id="{E63EB965-4C09-4E25-BA7A-466BCAFD61F2}" type="datetimeFigureOut">
              <a:rPr lang="en-US" smtClean="0"/>
              <a:t>8/18/2020</a:t>
            </a:fld>
            <a:endParaRPr lang="en-US"/>
          </a:p>
        </p:txBody>
      </p:sp>
      <p:sp>
        <p:nvSpPr>
          <p:cNvPr id="6" name="Footer Placeholder 5">
            <a:extLst>
              <a:ext uri="{FF2B5EF4-FFF2-40B4-BE49-F238E27FC236}">
                <a16:creationId xmlns:a16="http://schemas.microsoft.com/office/drawing/2014/main" id="{6A127B1E-C022-4E5A-9B10-1EEB3B8600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603D5D-F4F0-4535-8D81-5BC068D9F4ED}"/>
              </a:ext>
            </a:extLst>
          </p:cNvPr>
          <p:cNvSpPr>
            <a:spLocks noGrp="1"/>
          </p:cNvSpPr>
          <p:nvPr>
            <p:ph type="sldNum" sz="quarter" idx="12"/>
          </p:nvPr>
        </p:nvSpPr>
        <p:spPr/>
        <p:txBody>
          <a:bodyPr/>
          <a:lstStyle/>
          <a:p>
            <a:fld id="{909ACF84-C23E-4787-8E8F-5252ED2D63A4}" type="slidenum">
              <a:rPr lang="en-US" smtClean="0"/>
              <a:t>‹#›</a:t>
            </a:fld>
            <a:endParaRPr lang="en-US"/>
          </a:p>
        </p:txBody>
      </p:sp>
    </p:spTree>
    <p:extLst>
      <p:ext uri="{BB962C8B-B14F-4D97-AF65-F5344CB8AC3E}">
        <p14:creationId xmlns:p14="http://schemas.microsoft.com/office/powerpoint/2010/main" val="3814135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75113F-9947-4CB1-BD57-DF342E17C5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5A39A63-181A-4353-A888-A2FCF8863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2A3F5-1022-41A0-8228-8CFCAF764D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3EB965-4C09-4E25-BA7A-466BCAFD61F2}" type="datetimeFigureOut">
              <a:rPr lang="en-US" smtClean="0"/>
              <a:t>8/18/2020</a:t>
            </a:fld>
            <a:endParaRPr lang="en-US"/>
          </a:p>
        </p:txBody>
      </p:sp>
      <p:sp>
        <p:nvSpPr>
          <p:cNvPr id="5" name="Footer Placeholder 4">
            <a:extLst>
              <a:ext uri="{FF2B5EF4-FFF2-40B4-BE49-F238E27FC236}">
                <a16:creationId xmlns:a16="http://schemas.microsoft.com/office/drawing/2014/main" id="{E3D5F9FF-BFC2-4FDF-9DAD-A5B5F1F8A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B6B0BA-4806-4609-8A1C-07607F0AA6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ACF84-C23E-4787-8E8F-5252ED2D63A4}" type="slidenum">
              <a:rPr lang="en-US" smtClean="0"/>
              <a:t>‹#›</a:t>
            </a:fld>
            <a:endParaRPr lang="en-US"/>
          </a:p>
        </p:txBody>
      </p:sp>
    </p:spTree>
    <p:extLst>
      <p:ext uri="{BB962C8B-B14F-4D97-AF65-F5344CB8AC3E}">
        <p14:creationId xmlns:p14="http://schemas.microsoft.com/office/powerpoint/2010/main" val="4077858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4.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www.youtube.com/watch?v=XOCUPCIWAek" TargetMode="External"/><Relationship Id="rId4" Type="http://schemas.openxmlformats.org/officeDocument/2006/relationships/hyperlink" Target="https://www.youtube.com/watch?v=YYDqpgA6kT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40D8B-CFFD-4F40-A2A3-E0E27210518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B550D2D-0B87-440D-84EA-444112E8DEE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57866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Traffic Light</a:t>
            </a:r>
          </a:p>
        </p:txBody>
      </p:sp>
      <p:sp>
        <p:nvSpPr>
          <p:cNvPr id="3" name="Content Placeholder 2"/>
          <p:cNvSpPr>
            <a:spLocks noGrp="1"/>
          </p:cNvSpPr>
          <p:nvPr>
            <p:ph idx="1"/>
          </p:nvPr>
        </p:nvSpPr>
        <p:spPr>
          <a:xfrm>
            <a:off x="1069848" y="2121408"/>
            <a:ext cx="4663687" cy="4050792"/>
          </a:xfrm>
        </p:spPr>
        <p:txBody>
          <a:bodyPr>
            <a:normAutofit/>
          </a:bodyPr>
          <a:lstStyle/>
          <a:p>
            <a:pPr marL="514350" indent="-514350">
              <a:buFont typeface="+mj-lt"/>
              <a:buAutoNum type="arabicPeriod"/>
            </a:pPr>
            <a:r>
              <a:rPr lang="en-US" dirty="0"/>
              <a:t>Place short wire from Arduino GND (one near 5V) to (-) column nearest the Arduino in hole 15</a:t>
            </a:r>
          </a:p>
        </p:txBody>
      </p:sp>
      <p:pic>
        <p:nvPicPr>
          <p:cNvPr id="6" name="Picture 5"/>
          <p:cNvPicPr>
            <a:picLocks noChangeAspect="1"/>
          </p:cNvPicPr>
          <p:nvPr/>
        </p:nvPicPr>
        <p:blipFill>
          <a:blip r:embed="rId2"/>
          <a:stretch>
            <a:fillRect/>
          </a:stretch>
        </p:blipFill>
        <p:spPr>
          <a:xfrm>
            <a:off x="6440058" y="237496"/>
            <a:ext cx="4600575" cy="6438900"/>
          </a:xfrm>
          <a:prstGeom prst="rect">
            <a:avLst/>
          </a:prstGeom>
        </p:spPr>
      </p:pic>
    </p:spTree>
    <p:extLst>
      <p:ext uri="{BB962C8B-B14F-4D97-AF65-F5344CB8AC3E}">
        <p14:creationId xmlns:p14="http://schemas.microsoft.com/office/powerpoint/2010/main" val="1994171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Traffic Light</a:t>
            </a:r>
          </a:p>
        </p:txBody>
      </p:sp>
      <p:sp>
        <p:nvSpPr>
          <p:cNvPr id="3" name="Content Placeholder 2"/>
          <p:cNvSpPr>
            <a:spLocks noGrp="1"/>
          </p:cNvSpPr>
          <p:nvPr>
            <p:ph idx="1"/>
          </p:nvPr>
        </p:nvSpPr>
        <p:spPr/>
        <p:txBody>
          <a:bodyPr>
            <a:normAutofit/>
          </a:bodyPr>
          <a:lstStyle/>
          <a:p>
            <a:pPr marL="514350" indent="-514350">
              <a:buFont typeface="+mj-lt"/>
              <a:buAutoNum type="arabicPeriod" startAt="2"/>
            </a:pPr>
            <a:r>
              <a:rPr lang="en-US" dirty="0"/>
              <a:t>Green LED - short leg in e30, long leg in f30</a:t>
            </a:r>
          </a:p>
          <a:p>
            <a:pPr marL="514350" indent="-514350">
              <a:buFont typeface="+mj-lt"/>
              <a:buAutoNum type="arabicPeriod" startAt="2"/>
            </a:pPr>
            <a:r>
              <a:rPr lang="en-US" dirty="0"/>
              <a:t>Yellow LED - short leg in e35, long leg in f35</a:t>
            </a:r>
          </a:p>
          <a:p>
            <a:pPr marL="514350" indent="-514350">
              <a:buFont typeface="+mj-lt"/>
              <a:buAutoNum type="arabicPeriod" startAt="2"/>
            </a:pPr>
            <a:r>
              <a:rPr lang="en-US" dirty="0"/>
              <a:t>Red LED - short leg in e40, long leg in f40</a:t>
            </a:r>
          </a:p>
        </p:txBody>
      </p:sp>
      <p:pic>
        <p:nvPicPr>
          <p:cNvPr id="6" name="Picture 5"/>
          <p:cNvPicPr>
            <a:picLocks noChangeAspect="1"/>
          </p:cNvPicPr>
          <p:nvPr/>
        </p:nvPicPr>
        <p:blipFill>
          <a:blip r:embed="rId2"/>
          <a:stretch>
            <a:fillRect/>
          </a:stretch>
        </p:blipFill>
        <p:spPr>
          <a:xfrm>
            <a:off x="6951191" y="742950"/>
            <a:ext cx="4552950" cy="5429250"/>
          </a:xfrm>
          <a:prstGeom prst="rect">
            <a:avLst/>
          </a:prstGeom>
        </p:spPr>
      </p:pic>
      <p:pic>
        <p:nvPicPr>
          <p:cNvPr id="8" name="Picture 7"/>
          <p:cNvPicPr>
            <a:picLocks noChangeAspect="1"/>
          </p:cNvPicPr>
          <p:nvPr/>
        </p:nvPicPr>
        <p:blipFill>
          <a:blip r:embed="rId3"/>
          <a:stretch>
            <a:fillRect/>
          </a:stretch>
        </p:blipFill>
        <p:spPr>
          <a:xfrm>
            <a:off x="2125362" y="3382922"/>
            <a:ext cx="2916194" cy="3314440"/>
          </a:xfrm>
          <a:prstGeom prst="rect">
            <a:avLst/>
          </a:prstGeom>
        </p:spPr>
      </p:pic>
    </p:spTree>
    <p:extLst>
      <p:ext uri="{BB962C8B-B14F-4D97-AF65-F5344CB8AC3E}">
        <p14:creationId xmlns:p14="http://schemas.microsoft.com/office/powerpoint/2010/main" val="3060509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Traffic Light</a:t>
            </a:r>
          </a:p>
        </p:txBody>
      </p:sp>
      <p:sp>
        <p:nvSpPr>
          <p:cNvPr id="3" name="Content Placeholder 2"/>
          <p:cNvSpPr>
            <a:spLocks noGrp="1"/>
          </p:cNvSpPr>
          <p:nvPr>
            <p:ph idx="1"/>
          </p:nvPr>
        </p:nvSpPr>
        <p:spPr/>
        <p:txBody>
          <a:bodyPr/>
          <a:lstStyle/>
          <a:p>
            <a:pPr marL="514350" indent="-514350">
              <a:buFont typeface="+mj-lt"/>
              <a:buAutoNum type="arabicPeriod" startAt="5"/>
            </a:pPr>
            <a:r>
              <a:rPr lang="en-US" dirty="0"/>
              <a:t>Place one 100 ohm resistor (-)20 to a30</a:t>
            </a:r>
          </a:p>
          <a:p>
            <a:endParaRPr lang="en-US" dirty="0"/>
          </a:p>
        </p:txBody>
      </p:sp>
      <p:pic>
        <p:nvPicPr>
          <p:cNvPr id="4" name="Picture 3"/>
          <p:cNvPicPr>
            <a:picLocks noChangeAspect="1"/>
          </p:cNvPicPr>
          <p:nvPr/>
        </p:nvPicPr>
        <p:blipFill>
          <a:blip r:embed="rId2"/>
          <a:stretch>
            <a:fillRect/>
          </a:stretch>
        </p:blipFill>
        <p:spPr>
          <a:xfrm>
            <a:off x="6706621" y="753762"/>
            <a:ext cx="4102323" cy="5631592"/>
          </a:xfrm>
          <a:prstGeom prst="rect">
            <a:avLst/>
          </a:prstGeom>
        </p:spPr>
      </p:pic>
    </p:spTree>
    <p:extLst>
      <p:ext uri="{BB962C8B-B14F-4D97-AF65-F5344CB8AC3E}">
        <p14:creationId xmlns:p14="http://schemas.microsoft.com/office/powerpoint/2010/main" val="3081368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Traffic Light</a:t>
            </a:r>
          </a:p>
        </p:txBody>
      </p:sp>
      <p:sp>
        <p:nvSpPr>
          <p:cNvPr id="3" name="Content Placeholder 2"/>
          <p:cNvSpPr>
            <a:spLocks noGrp="1"/>
          </p:cNvSpPr>
          <p:nvPr>
            <p:ph idx="1"/>
          </p:nvPr>
        </p:nvSpPr>
        <p:spPr>
          <a:xfrm>
            <a:off x="697689" y="2093976"/>
            <a:ext cx="5924076" cy="4050792"/>
          </a:xfrm>
        </p:spPr>
        <p:txBody>
          <a:bodyPr>
            <a:normAutofit/>
          </a:bodyPr>
          <a:lstStyle/>
          <a:p>
            <a:pPr marL="514350" indent="-514350">
              <a:buFont typeface="+mj-lt"/>
              <a:buAutoNum type="arabicPeriod" startAt="6"/>
            </a:pPr>
            <a:r>
              <a:rPr lang="en-US" dirty="0"/>
              <a:t>Use short wire to link Arduino digital 5 to j30 (green long leg)</a:t>
            </a:r>
          </a:p>
          <a:p>
            <a:pPr marL="514350" indent="-514350">
              <a:buFont typeface="+mj-lt"/>
              <a:buAutoNum type="arabicPeriod" startAt="6"/>
            </a:pPr>
            <a:r>
              <a:rPr lang="en-US" dirty="0"/>
              <a:t>Use short wire to link Arduino digital 6 to j35 (yellow long)</a:t>
            </a:r>
          </a:p>
          <a:p>
            <a:pPr marL="514350" indent="-514350">
              <a:buFont typeface="+mj-lt"/>
              <a:buAutoNum type="arabicPeriod" startAt="6"/>
            </a:pPr>
            <a:r>
              <a:rPr lang="en-US" dirty="0"/>
              <a:t>Use short wire to link Arduino digital 7 to j40 (red long)</a:t>
            </a:r>
          </a:p>
        </p:txBody>
      </p:sp>
      <p:pic>
        <p:nvPicPr>
          <p:cNvPr id="5" name="Picture 4"/>
          <p:cNvPicPr>
            <a:picLocks noChangeAspect="1"/>
          </p:cNvPicPr>
          <p:nvPr/>
        </p:nvPicPr>
        <p:blipFill>
          <a:blip r:embed="rId2"/>
          <a:stretch>
            <a:fillRect/>
          </a:stretch>
        </p:blipFill>
        <p:spPr>
          <a:xfrm>
            <a:off x="6993924" y="305958"/>
            <a:ext cx="4333875" cy="6048375"/>
          </a:xfrm>
          <a:prstGeom prst="rect">
            <a:avLst/>
          </a:prstGeom>
        </p:spPr>
      </p:pic>
    </p:spTree>
    <p:extLst>
      <p:ext uri="{BB962C8B-B14F-4D97-AF65-F5344CB8AC3E}">
        <p14:creationId xmlns:p14="http://schemas.microsoft.com/office/powerpoint/2010/main" val="8452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Traffic Light</a:t>
            </a:r>
          </a:p>
        </p:txBody>
      </p:sp>
      <p:sp>
        <p:nvSpPr>
          <p:cNvPr id="3" name="Content Placeholder 2"/>
          <p:cNvSpPr>
            <a:spLocks noGrp="1"/>
          </p:cNvSpPr>
          <p:nvPr>
            <p:ph idx="1"/>
          </p:nvPr>
        </p:nvSpPr>
        <p:spPr/>
        <p:txBody>
          <a:bodyPr>
            <a:normAutofit/>
          </a:bodyPr>
          <a:lstStyle/>
          <a:p>
            <a:pPr marL="514350" indent="-514350">
              <a:buFont typeface="+mj-lt"/>
              <a:buAutoNum type="arabicPeriod" startAt="9"/>
            </a:pPr>
            <a:r>
              <a:rPr lang="en-US" dirty="0"/>
              <a:t>Wire between c30 and c35</a:t>
            </a:r>
          </a:p>
          <a:p>
            <a:pPr marL="514350" indent="-514350">
              <a:buFont typeface="+mj-lt"/>
              <a:buAutoNum type="arabicPeriod" startAt="9"/>
            </a:pPr>
            <a:r>
              <a:rPr lang="en-US" dirty="0"/>
              <a:t>Wire between b30 and b40</a:t>
            </a:r>
          </a:p>
        </p:txBody>
      </p:sp>
      <p:pic>
        <p:nvPicPr>
          <p:cNvPr id="4" name="Picture 3"/>
          <p:cNvPicPr>
            <a:picLocks noChangeAspect="1"/>
          </p:cNvPicPr>
          <p:nvPr/>
        </p:nvPicPr>
        <p:blipFill>
          <a:blip r:embed="rId2"/>
          <a:stretch>
            <a:fillRect/>
          </a:stretch>
        </p:blipFill>
        <p:spPr>
          <a:xfrm>
            <a:off x="6476614" y="815031"/>
            <a:ext cx="4181475" cy="5524500"/>
          </a:xfrm>
          <a:prstGeom prst="rect">
            <a:avLst/>
          </a:prstGeom>
        </p:spPr>
      </p:pic>
    </p:spTree>
    <p:extLst>
      <p:ext uri="{BB962C8B-B14F-4D97-AF65-F5344CB8AC3E}">
        <p14:creationId xmlns:p14="http://schemas.microsoft.com/office/powerpoint/2010/main" val="3372992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Traffic Light</a:t>
            </a:r>
          </a:p>
        </p:txBody>
      </p:sp>
      <p:sp>
        <p:nvSpPr>
          <p:cNvPr id="3" name="Content Placeholder 2"/>
          <p:cNvSpPr>
            <a:spLocks noGrp="1"/>
          </p:cNvSpPr>
          <p:nvPr>
            <p:ph idx="1"/>
          </p:nvPr>
        </p:nvSpPr>
        <p:spPr>
          <a:xfrm>
            <a:off x="227638" y="1784524"/>
            <a:ext cx="6221288" cy="4050792"/>
          </a:xfrm>
        </p:spPr>
        <p:txBody>
          <a:bodyPr/>
          <a:lstStyle/>
          <a:p>
            <a:pPr marL="514350" indent="-514350">
              <a:buFont typeface="+mj-lt"/>
              <a:buAutoNum type="arabicPeriod" startAt="11"/>
            </a:pPr>
            <a:r>
              <a:rPr lang="en-US" dirty="0"/>
              <a:t>Plug the Arduino into the laptop with the Arduino USB cable</a:t>
            </a:r>
          </a:p>
          <a:p>
            <a:pPr marL="514350" indent="-514350">
              <a:buFont typeface="+mj-lt"/>
              <a:buAutoNum type="arabicPeriod" startAt="11"/>
            </a:pPr>
            <a:r>
              <a:rPr lang="en-US" dirty="0"/>
              <a:t>Load “Streetlight2.ino”</a:t>
            </a:r>
          </a:p>
          <a:p>
            <a:pPr marL="514350" indent="-514350">
              <a:buFont typeface="+mj-lt"/>
              <a:buAutoNum type="arabicPeriod" startAt="11"/>
            </a:pPr>
            <a:r>
              <a:rPr lang="en-US" dirty="0"/>
              <a:t>Modify code to change light interval</a:t>
            </a:r>
          </a:p>
        </p:txBody>
      </p:sp>
      <p:pic>
        <p:nvPicPr>
          <p:cNvPr id="4" name="Picture 3"/>
          <p:cNvPicPr>
            <a:picLocks noChangeAspect="1"/>
          </p:cNvPicPr>
          <p:nvPr/>
        </p:nvPicPr>
        <p:blipFill>
          <a:blip r:embed="rId2"/>
          <a:stretch>
            <a:fillRect/>
          </a:stretch>
        </p:blipFill>
        <p:spPr>
          <a:xfrm>
            <a:off x="6540205" y="0"/>
            <a:ext cx="5651795" cy="6835458"/>
          </a:xfrm>
          <a:prstGeom prst="rect">
            <a:avLst/>
          </a:prstGeom>
        </p:spPr>
      </p:pic>
      <p:pic>
        <p:nvPicPr>
          <p:cNvPr id="5" name="Picture 4"/>
          <p:cNvPicPr>
            <a:picLocks noChangeAspect="1"/>
          </p:cNvPicPr>
          <p:nvPr/>
        </p:nvPicPr>
        <p:blipFill>
          <a:blip r:embed="rId3"/>
          <a:stretch>
            <a:fillRect/>
          </a:stretch>
        </p:blipFill>
        <p:spPr>
          <a:xfrm>
            <a:off x="1287182" y="3608172"/>
            <a:ext cx="4466947" cy="2901521"/>
          </a:xfrm>
          <a:prstGeom prst="rect">
            <a:avLst/>
          </a:prstGeom>
        </p:spPr>
      </p:pic>
    </p:spTree>
    <p:extLst>
      <p:ext uri="{BB962C8B-B14F-4D97-AF65-F5344CB8AC3E}">
        <p14:creationId xmlns:p14="http://schemas.microsoft.com/office/powerpoint/2010/main" val="1042377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Traffic Light Troubleshooting</a:t>
            </a:r>
          </a:p>
        </p:txBody>
      </p:sp>
      <p:sp>
        <p:nvSpPr>
          <p:cNvPr id="3" name="Content Placeholder 2"/>
          <p:cNvSpPr>
            <a:spLocks noGrp="1"/>
          </p:cNvSpPr>
          <p:nvPr>
            <p:ph idx="1"/>
          </p:nvPr>
        </p:nvSpPr>
        <p:spPr/>
        <p:txBody>
          <a:bodyPr/>
          <a:lstStyle/>
          <a:p>
            <a:r>
              <a:rPr lang="en-US" dirty="0"/>
              <a:t>LEDs not lighting up?</a:t>
            </a:r>
          </a:p>
          <a:p>
            <a:pPr lvl="1"/>
            <a:r>
              <a:rPr lang="en-US" dirty="0"/>
              <a:t>Doublecheck the wiring</a:t>
            </a:r>
          </a:p>
          <a:p>
            <a:pPr lvl="1"/>
            <a:r>
              <a:rPr lang="en-US" dirty="0"/>
              <a:t>Doublecheck the LEDs are facing the correct direction</a:t>
            </a:r>
          </a:p>
        </p:txBody>
      </p:sp>
    </p:spTree>
    <p:extLst>
      <p:ext uri="{BB962C8B-B14F-4D97-AF65-F5344CB8AC3E}">
        <p14:creationId xmlns:p14="http://schemas.microsoft.com/office/powerpoint/2010/main" val="1582180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Traffic Light Troubleshooting</a:t>
            </a:r>
          </a:p>
        </p:txBody>
      </p:sp>
      <p:sp>
        <p:nvSpPr>
          <p:cNvPr id="3" name="Content Placeholder 2"/>
          <p:cNvSpPr>
            <a:spLocks noGrp="1"/>
          </p:cNvSpPr>
          <p:nvPr>
            <p:ph idx="1"/>
          </p:nvPr>
        </p:nvSpPr>
        <p:spPr/>
        <p:txBody>
          <a:bodyPr/>
          <a:lstStyle/>
          <a:p>
            <a:r>
              <a:rPr lang="en-US" dirty="0"/>
              <a:t>Two LEDs lighting up simultaneously even though the code has them each go in sequential order?</a:t>
            </a:r>
          </a:p>
          <a:p>
            <a:pPr lvl="1"/>
            <a:r>
              <a:rPr lang="en-US" dirty="0"/>
              <a:t>One LED might be reversed, creating a loop between those two. Doublecheck the direction of the two in question.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031" y="4020709"/>
            <a:ext cx="2465114" cy="207473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034" y="4115304"/>
            <a:ext cx="2197538" cy="2056896"/>
          </a:xfrm>
          <a:prstGeom prst="rect">
            <a:avLst/>
          </a:prstGeom>
        </p:spPr>
      </p:pic>
      <p:sp>
        <p:nvSpPr>
          <p:cNvPr id="8" name="TextBox 7"/>
          <p:cNvSpPr txBox="1"/>
          <p:nvPr/>
        </p:nvSpPr>
        <p:spPr>
          <a:xfrm>
            <a:off x="1376856" y="6232637"/>
            <a:ext cx="4624551" cy="523220"/>
          </a:xfrm>
          <a:prstGeom prst="rect">
            <a:avLst/>
          </a:prstGeom>
          <a:noFill/>
        </p:spPr>
        <p:txBody>
          <a:bodyPr wrap="square" rtlCol="0">
            <a:spAutoFit/>
          </a:bodyPr>
          <a:lstStyle/>
          <a:p>
            <a:r>
              <a:rPr lang="en-US" sz="1400" dirty="0"/>
              <a:t>In this case, the green LED is reversed with yellow and red correct, so it lights up with both yellow and red.</a:t>
            </a:r>
          </a:p>
        </p:txBody>
      </p:sp>
      <p:grpSp>
        <p:nvGrpSpPr>
          <p:cNvPr id="40" name="Group 39"/>
          <p:cNvGrpSpPr/>
          <p:nvPr/>
        </p:nvGrpSpPr>
        <p:grpSpPr>
          <a:xfrm>
            <a:off x="7656248" y="3111062"/>
            <a:ext cx="3360406" cy="3282962"/>
            <a:chOff x="7656248" y="3111062"/>
            <a:chExt cx="3360406" cy="3282962"/>
          </a:xfrm>
        </p:grpSpPr>
        <p:sp>
          <p:nvSpPr>
            <p:cNvPr id="9" name="Rectangle 8"/>
            <p:cNvSpPr/>
            <p:nvPr/>
          </p:nvSpPr>
          <p:spPr>
            <a:xfrm>
              <a:off x="8534399" y="3321269"/>
              <a:ext cx="1734207" cy="9984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a:t>
              </a:r>
            </a:p>
          </p:txBody>
        </p:sp>
        <p:pic>
          <p:nvPicPr>
            <p:cNvPr id="11" name="Picture 10"/>
            <p:cNvPicPr>
              <a:picLocks noChangeAspect="1"/>
            </p:cNvPicPr>
            <p:nvPr/>
          </p:nvPicPr>
          <p:blipFill>
            <a:blip r:embed="rId5" cstate="print">
              <a:duotone>
                <a:prstClr val="black"/>
                <a:srgbClr val="FFFF00">
                  <a:tint val="45000"/>
                  <a:satMod val="400000"/>
                </a:srgbClr>
              </a:duotone>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rot="5400000">
              <a:off x="9046669" y="4907276"/>
              <a:ext cx="1008632" cy="846662"/>
            </a:xfrm>
            <a:prstGeom prst="rect">
              <a:avLst/>
            </a:prstGeom>
          </p:spPr>
        </p:pic>
        <p:pic>
          <p:nvPicPr>
            <p:cNvPr id="12" name="Picture 11"/>
            <p:cNvPicPr>
              <a:picLocks noChangeAspect="1"/>
            </p:cNvPicPr>
            <p:nvPr/>
          </p:nvPicPr>
          <p:blipFill>
            <a:blip r:embed="rId7"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rot="5400000">
              <a:off x="10089007" y="4907276"/>
              <a:ext cx="1008632" cy="846662"/>
            </a:xfrm>
            <a:prstGeom prst="rect">
              <a:avLst/>
            </a:prstGeom>
          </p:spPr>
        </p:pic>
        <p:pic>
          <p:nvPicPr>
            <p:cNvPr id="13" name="Picture 12"/>
            <p:cNvPicPr>
              <a:picLocks noChangeAspect="1"/>
            </p:cNvPicPr>
            <p:nvPr/>
          </p:nvPicPr>
          <p:blipFill>
            <a:blip r:embed="rId7"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rot="16200000">
              <a:off x="8004331" y="4929243"/>
              <a:ext cx="1008632" cy="846662"/>
            </a:xfrm>
            <a:prstGeom prst="rect">
              <a:avLst/>
            </a:prstGeom>
          </p:spPr>
        </p:pic>
        <p:cxnSp>
          <p:nvCxnSpPr>
            <p:cNvPr id="20" name="Straight Connector 19"/>
            <p:cNvCxnSpPr/>
            <p:nvPr/>
          </p:nvCxnSpPr>
          <p:spPr>
            <a:xfrm flipV="1">
              <a:off x="8576440" y="4246182"/>
              <a:ext cx="472966" cy="651641"/>
            </a:xfrm>
            <a:prstGeom prst="line">
              <a:avLst/>
            </a:prstGeom>
            <a:ln w="28575"/>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H="1" flipV="1">
              <a:off x="9453035" y="4249179"/>
              <a:ext cx="10455" cy="597185"/>
            </a:xfrm>
            <a:prstGeom prst="line">
              <a:avLst/>
            </a:prstGeom>
            <a:ln w="28575"/>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flipH="1" flipV="1">
              <a:off x="10044654" y="4214652"/>
              <a:ext cx="470995" cy="651641"/>
            </a:xfrm>
            <a:prstGeom prst="line">
              <a:avLst/>
            </a:prstGeom>
            <a:ln w="28575"/>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a:xfrm flipH="1" flipV="1">
              <a:off x="8586950" y="5774287"/>
              <a:ext cx="10455" cy="597185"/>
            </a:xfrm>
            <a:prstGeom prst="line">
              <a:avLst/>
            </a:prstGeom>
            <a:ln w="28575"/>
          </p:spPr>
          <p:style>
            <a:lnRef idx="2">
              <a:schemeClr val="dk1"/>
            </a:lnRef>
            <a:fillRef idx="0">
              <a:schemeClr val="dk1"/>
            </a:fillRef>
            <a:effectRef idx="1">
              <a:schemeClr val="dk1"/>
            </a:effectRef>
            <a:fontRef idx="minor">
              <a:schemeClr val="tx1"/>
            </a:fontRef>
          </p:style>
        </p:cxnSp>
        <p:cxnSp>
          <p:nvCxnSpPr>
            <p:cNvPr id="28" name="Straight Connector 27"/>
            <p:cNvCxnSpPr/>
            <p:nvPr/>
          </p:nvCxnSpPr>
          <p:spPr>
            <a:xfrm flipH="1" flipV="1">
              <a:off x="9463490" y="5774287"/>
              <a:ext cx="10455" cy="597185"/>
            </a:xfrm>
            <a:prstGeom prst="line">
              <a:avLst/>
            </a:prstGeom>
            <a:ln w="28575"/>
          </p:spPr>
          <p:style>
            <a:lnRef idx="2">
              <a:schemeClr val="dk1"/>
            </a:lnRef>
            <a:fillRef idx="0">
              <a:schemeClr val="dk1"/>
            </a:fillRef>
            <a:effectRef idx="1">
              <a:schemeClr val="dk1"/>
            </a:effectRef>
            <a:fontRef idx="minor">
              <a:schemeClr val="tx1"/>
            </a:fontRef>
          </p:style>
        </p:cxnSp>
        <p:cxnSp>
          <p:nvCxnSpPr>
            <p:cNvPr id="29" name="Straight Connector 28"/>
            <p:cNvCxnSpPr/>
            <p:nvPr/>
          </p:nvCxnSpPr>
          <p:spPr>
            <a:xfrm flipH="1" flipV="1">
              <a:off x="10515649" y="5796839"/>
              <a:ext cx="10455" cy="597185"/>
            </a:xfrm>
            <a:prstGeom prst="line">
              <a:avLst/>
            </a:prstGeom>
            <a:ln w="28575"/>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flipH="1" flipV="1">
              <a:off x="7656248" y="6353393"/>
              <a:ext cx="2869856" cy="31157"/>
            </a:xfrm>
            <a:prstGeom prst="line">
              <a:avLst/>
            </a:prstGeom>
            <a:ln w="28575"/>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flipH="1" flipV="1">
              <a:off x="7656248" y="3205655"/>
              <a:ext cx="8279" cy="3163317"/>
            </a:xfrm>
            <a:prstGeom prst="line">
              <a:avLst/>
            </a:prstGeom>
            <a:ln w="28575"/>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flipH="1" flipV="1">
              <a:off x="7656518" y="3194937"/>
              <a:ext cx="1624115" cy="20157"/>
            </a:xfrm>
            <a:prstGeom prst="line">
              <a:avLst/>
            </a:prstGeom>
            <a:ln w="28575"/>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flipH="1" flipV="1">
              <a:off x="9280633" y="3215094"/>
              <a:ext cx="10456" cy="278436"/>
            </a:xfrm>
            <a:prstGeom prst="line">
              <a:avLst/>
            </a:prstGeom>
            <a:ln w="28575"/>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9401502" y="3111062"/>
              <a:ext cx="572814"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GND</a:t>
              </a:r>
            </a:p>
          </p:txBody>
        </p:sp>
      </p:grpSp>
      <p:cxnSp>
        <p:nvCxnSpPr>
          <p:cNvPr id="42" name="Straight Arrow Connector 41"/>
          <p:cNvCxnSpPr/>
          <p:nvPr/>
        </p:nvCxnSpPr>
        <p:spPr>
          <a:xfrm>
            <a:off x="9858703" y="4246182"/>
            <a:ext cx="557049" cy="74623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0052564" y="5688521"/>
            <a:ext cx="361356" cy="63008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8960273" y="6541522"/>
            <a:ext cx="776483" cy="2228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8236170" y="5715120"/>
            <a:ext cx="575317" cy="77912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8329397" y="4105524"/>
            <a:ext cx="636783" cy="86882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450351" y="3345880"/>
            <a:ext cx="1424131" cy="1323439"/>
          </a:xfrm>
          <a:prstGeom prst="rect">
            <a:avLst/>
          </a:prstGeom>
          <a:noFill/>
        </p:spPr>
        <p:txBody>
          <a:bodyPr wrap="square" rtlCol="0">
            <a:spAutoFit/>
          </a:bodyPr>
          <a:lstStyle/>
          <a:p>
            <a:r>
              <a:rPr lang="en-US" sz="1000" dirty="0"/>
              <a:t>Instead of power flowing from the Arduino, through the single LED (here, red), and back to the Arduino via ground, it returns via the reversed green LED.</a:t>
            </a:r>
          </a:p>
        </p:txBody>
      </p:sp>
    </p:spTree>
    <p:extLst>
      <p:ext uri="{BB962C8B-B14F-4D97-AF65-F5344CB8AC3E}">
        <p14:creationId xmlns:p14="http://schemas.microsoft.com/office/powerpoint/2010/main" val="385778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Sensor</a:t>
            </a:r>
          </a:p>
        </p:txBody>
      </p:sp>
      <p:sp>
        <p:nvSpPr>
          <p:cNvPr id="3" name="Content Placeholder 2"/>
          <p:cNvSpPr>
            <a:spLocks noGrp="1"/>
          </p:cNvSpPr>
          <p:nvPr>
            <p:ph idx="1"/>
          </p:nvPr>
        </p:nvSpPr>
        <p:spPr/>
        <p:txBody>
          <a:bodyPr/>
          <a:lstStyle/>
          <a:p>
            <a:r>
              <a:rPr lang="en-US" dirty="0"/>
              <a:t>Make the traffic light smart by giving it a way to tell if any cars are coming along one branch of the intersection</a:t>
            </a:r>
          </a:p>
          <a:p>
            <a:r>
              <a:rPr lang="en-US" dirty="0"/>
              <a:t>Sensor can tell if something is there</a:t>
            </a:r>
          </a:p>
        </p:txBody>
      </p:sp>
    </p:spTree>
    <p:extLst>
      <p:ext uri="{BB962C8B-B14F-4D97-AF65-F5344CB8AC3E}">
        <p14:creationId xmlns:p14="http://schemas.microsoft.com/office/powerpoint/2010/main" val="2427995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Distance Finder Intro</a:t>
            </a:r>
          </a:p>
        </p:txBody>
      </p:sp>
      <p:pic>
        <p:nvPicPr>
          <p:cNvPr id="3074" name="Picture 2" descr="Image result for 1 HC-SR04 ultrasonic senso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9266" y="2250546"/>
            <a:ext cx="4554791" cy="33160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837683" y="2501462"/>
            <a:ext cx="126124" cy="13243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9553903" y="2690650"/>
            <a:ext cx="283780" cy="34684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553903" y="3310757"/>
            <a:ext cx="283780" cy="34684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p:cNvSpPr/>
          <p:nvPr/>
        </p:nvSpPr>
        <p:spPr>
          <a:xfrm rot="13928435">
            <a:off x="8986343" y="2243958"/>
            <a:ext cx="2354317" cy="21336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rot="13928435">
            <a:off x="8518635" y="2222937"/>
            <a:ext cx="2354317" cy="21336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p:cNvSpPr/>
          <p:nvPr/>
        </p:nvSpPr>
        <p:spPr>
          <a:xfrm rot="13928435">
            <a:off x="8050925" y="2243957"/>
            <a:ext cx="2354317" cy="2133600"/>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p:cNvSpPr/>
          <p:nvPr/>
        </p:nvSpPr>
        <p:spPr>
          <a:xfrm>
            <a:off x="7490172" y="2021803"/>
            <a:ext cx="262759" cy="220584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p:cNvSpPr/>
          <p:nvPr/>
        </p:nvSpPr>
        <p:spPr>
          <a:xfrm rot="13928435" flipH="1" flipV="1">
            <a:off x="5886596" y="1841990"/>
            <a:ext cx="2515311" cy="2279501"/>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p:cNvSpPr/>
          <p:nvPr/>
        </p:nvSpPr>
        <p:spPr>
          <a:xfrm rot="13928435" flipH="1" flipV="1">
            <a:off x="5514881" y="1817745"/>
            <a:ext cx="2515311" cy="2279501"/>
          </a:xfrm>
          <a:prstGeom prst="arc">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6495393" y="4761186"/>
            <a:ext cx="5150069" cy="1200329"/>
          </a:xfrm>
          <a:prstGeom prst="rect">
            <a:avLst/>
          </a:prstGeom>
          <a:noFill/>
        </p:spPr>
        <p:txBody>
          <a:bodyPr wrap="square" rtlCol="0">
            <a:spAutoFit/>
          </a:bodyPr>
          <a:lstStyle/>
          <a:p>
            <a:r>
              <a:rPr lang="en-US" dirty="0"/>
              <a:t>Sends out ultrasonic sound pulses and listens to time how long it takes for them to return.</a:t>
            </a:r>
          </a:p>
          <a:p>
            <a:endParaRPr lang="en-US" dirty="0"/>
          </a:p>
          <a:p>
            <a:r>
              <a:rPr lang="en-US" dirty="0">
                <a:solidFill>
                  <a:schemeClr val="accent1"/>
                </a:solidFill>
              </a:rPr>
              <a:t>Distance = (time of flight/2)(speed of sound)</a:t>
            </a:r>
          </a:p>
        </p:txBody>
      </p:sp>
    </p:spTree>
    <p:extLst>
      <p:ext uri="{BB962C8B-B14F-4D97-AF65-F5344CB8AC3E}">
        <p14:creationId xmlns:p14="http://schemas.microsoft.com/office/powerpoint/2010/main" val="158760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Smart Intersection</a:t>
            </a:r>
          </a:p>
        </p:txBody>
      </p:sp>
      <p:sp>
        <p:nvSpPr>
          <p:cNvPr id="3" name="Subtitle 2"/>
          <p:cNvSpPr>
            <a:spLocks noGrp="1"/>
          </p:cNvSpPr>
          <p:nvPr>
            <p:ph type="subTitle" idx="1"/>
          </p:nvPr>
        </p:nvSpPr>
        <p:spPr/>
        <p:txBody>
          <a:bodyPr/>
          <a:lstStyle/>
          <a:p>
            <a:r>
              <a:rPr lang="en-US" dirty="0"/>
              <a:t>Aspire Arduino Program </a:t>
            </a:r>
          </a:p>
        </p:txBody>
      </p:sp>
    </p:spTree>
    <p:extLst>
      <p:ext uri="{BB962C8B-B14F-4D97-AF65-F5344CB8AC3E}">
        <p14:creationId xmlns:p14="http://schemas.microsoft.com/office/powerpoint/2010/main" val="2678824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Sensor</a:t>
            </a:r>
          </a:p>
        </p:txBody>
      </p:sp>
      <p:sp>
        <p:nvSpPr>
          <p:cNvPr id="3" name="Content Placeholder 2"/>
          <p:cNvSpPr>
            <a:spLocks noGrp="1"/>
          </p:cNvSpPr>
          <p:nvPr>
            <p:ph idx="1"/>
          </p:nvPr>
        </p:nvSpPr>
        <p:spPr>
          <a:xfrm>
            <a:off x="805688" y="2126170"/>
            <a:ext cx="5991352" cy="4050792"/>
          </a:xfrm>
        </p:spPr>
        <p:txBody>
          <a:bodyPr/>
          <a:lstStyle/>
          <a:p>
            <a:pPr marL="514350" indent="-514350">
              <a:buFont typeface="+mj-lt"/>
              <a:buAutoNum type="arabicPeriod"/>
            </a:pPr>
            <a:r>
              <a:rPr lang="en-US" dirty="0"/>
              <a:t>Place a short wire in Arduino 5V to closer (+) column</a:t>
            </a:r>
          </a:p>
          <a:p>
            <a:pPr marL="514350" indent="-514350">
              <a:buFont typeface="+mj-lt"/>
              <a:buAutoNum type="arabicPeriod"/>
            </a:pPr>
            <a:r>
              <a:rPr lang="en-US" dirty="0"/>
              <a:t>Plug sensor in a60-64 with VCC in a60</a:t>
            </a:r>
          </a:p>
        </p:txBody>
      </p:sp>
      <p:pic>
        <p:nvPicPr>
          <p:cNvPr id="4" name="Picture 3"/>
          <p:cNvPicPr>
            <a:picLocks noChangeAspect="1"/>
          </p:cNvPicPr>
          <p:nvPr/>
        </p:nvPicPr>
        <p:blipFill>
          <a:blip r:embed="rId3"/>
          <a:stretch>
            <a:fillRect/>
          </a:stretch>
        </p:blipFill>
        <p:spPr>
          <a:xfrm>
            <a:off x="7030720" y="325755"/>
            <a:ext cx="4267200" cy="5962650"/>
          </a:xfrm>
          <a:prstGeom prst="rect">
            <a:avLst/>
          </a:prstGeom>
        </p:spPr>
      </p:pic>
    </p:spTree>
    <p:extLst>
      <p:ext uri="{BB962C8B-B14F-4D97-AF65-F5344CB8AC3E}">
        <p14:creationId xmlns:p14="http://schemas.microsoft.com/office/powerpoint/2010/main" val="625952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Sensor</a:t>
            </a:r>
          </a:p>
        </p:txBody>
      </p:sp>
      <p:sp>
        <p:nvSpPr>
          <p:cNvPr id="3" name="Content Placeholder 2"/>
          <p:cNvSpPr>
            <a:spLocks noGrp="1"/>
          </p:cNvSpPr>
          <p:nvPr>
            <p:ph idx="1"/>
          </p:nvPr>
        </p:nvSpPr>
        <p:spPr/>
        <p:txBody>
          <a:bodyPr/>
          <a:lstStyle/>
          <a:p>
            <a:pPr marL="514350" indent="-514350">
              <a:buFont typeface="+mj-lt"/>
              <a:buAutoNum type="arabicPeriod" startAt="3"/>
            </a:pPr>
            <a:r>
              <a:rPr lang="en-US" dirty="0"/>
              <a:t>Connect sensor GND to (-) column</a:t>
            </a:r>
          </a:p>
          <a:p>
            <a:pPr marL="514350" indent="-514350">
              <a:buFont typeface="+mj-lt"/>
              <a:buAutoNum type="arabicPeriod" startAt="3"/>
            </a:pPr>
            <a:r>
              <a:rPr lang="en-US" dirty="0"/>
              <a:t>Connect sensor VCC to (+) column</a:t>
            </a:r>
          </a:p>
          <a:p>
            <a:pPr marL="514350" indent="-514350">
              <a:buFont typeface="+mj-lt"/>
              <a:buAutoNum type="arabicPeriod" startAt="3"/>
            </a:pPr>
            <a:r>
              <a:rPr lang="en-US" dirty="0"/>
              <a:t>Arduino digital 11 to sensor TRIG</a:t>
            </a:r>
          </a:p>
          <a:p>
            <a:pPr marL="514350" indent="-514350">
              <a:buFont typeface="+mj-lt"/>
              <a:buAutoNum type="arabicPeriod" startAt="3"/>
            </a:pPr>
            <a:r>
              <a:rPr lang="en-US" dirty="0"/>
              <a:t>Arduino digital 12 to sensor ECHO</a:t>
            </a:r>
          </a:p>
        </p:txBody>
      </p:sp>
      <p:pic>
        <p:nvPicPr>
          <p:cNvPr id="5" name="Picture 4"/>
          <p:cNvPicPr>
            <a:picLocks noChangeAspect="1"/>
          </p:cNvPicPr>
          <p:nvPr/>
        </p:nvPicPr>
        <p:blipFill rotWithShape="1">
          <a:blip r:embed="rId2"/>
          <a:srcRect t="2189" r="2209"/>
          <a:stretch/>
        </p:blipFill>
        <p:spPr>
          <a:xfrm rot="16200000">
            <a:off x="5920994" y="1241806"/>
            <a:ext cx="6296660" cy="4463288"/>
          </a:xfrm>
          <a:prstGeom prst="rect">
            <a:avLst/>
          </a:prstGeom>
        </p:spPr>
      </p:pic>
    </p:spTree>
    <p:extLst>
      <p:ext uri="{BB962C8B-B14F-4D97-AF65-F5344CB8AC3E}">
        <p14:creationId xmlns:p14="http://schemas.microsoft.com/office/powerpoint/2010/main" val="994776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Sensor</a:t>
            </a:r>
          </a:p>
        </p:txBody>
      </p:sp>
      <p:sp>
        <p:nvSpPr>
          <p:cNvPr id="3" name="Content Placeholder 2"/>
          <p:cNvSpPr>
            <a:spLocks noGrp="1"/>
          </p:cNvSpPr>
          <p:nvPr>
            <p:ph idx="1"/>
          </p:nvPr>
        </p:nvSpPr>
        <p:spPr/>
        <p:txBody>
          <a:bodyPr/>
          <a:lstStyle/>
          <a:p>
            <a:pPr marL="514350" indent="-514350">
              <a:buFont typeface="+mj-lt"/>
              <a:buAutoNum type="arabicPeriod" startAt="7"/>
            </a:pPr>
            <a:r>
              <a:rPr lang="en-US" dirty="0"/>
              <a:t>Plug the Arduino back in with the USB cable</a:t>
            </a:r>
          </a:p>
          <a:p>
            <a:pPr marL="514350" indent="-514350">
              <a:buFont typeface="+mj-lt"/>
              <a:buAutoNum type="arabicPeriod" startAt="7"/>
            </a:pPr>
            <a:r>
              <a:rPr lang="en-US" dirty="0"/>
              <a:t>Upload “</a:t>
            </a:r>
            <a:r>
              <a:rPr lang="en-US" dirty="0" err="1"/>
              <a:t>smartTrafficLight.ino</a:t>
            </a:r>
            <a:r>
              <a:rPr lang="en-US" dirty="0"/>
              <a:t>”</a:t>
            </a:r>
          </a:p>
        </p:txBody>
      </p:sp>
    </p:spTree>
    <p:extLst>
      <p:ext uri="{BB962C8B-B14F-4D97-AF65-F5344CB8AC3E}">
        <p14:creationId xmlns:p14="http://schemas.microsoft.com/office/powerpoint/2010/main" val="4165340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Ultrasonic Troubleshooting</a:t>
            </a:r>
          </a:p>
        </p:txBody>
      </p:sp>
      <p:sp>
        <p:nvSpPr>
          <p:cNvPr id="3" name="Content Placeholder 2"/>
          <p:cNvSpPr>
            <a:spLocks noGrp="1"/>
          </p:cNvSpPr>
          <p:nvPr>
            <p:ph idx="1"/>
          </p:nvPr>
        </p:nvSpPr>
        <p:spPr>
          <a:xfrm>
            <a:off x="1069848" y="2121408"/>
            <a:ext cx="5604221" cy="4050792"/>
          </a:xfrm>
        </p:spPr>
        <p:txBody>
          <a:bodyPr>
            <a:normAutofit fontScale="92500" lnSpcReduction="20000"/>
          </a:bodyPr>
          <a:lstStyle/>
          <a:p>
            <a:r>
              <a:rPr lang="en-US" dirty="0"/>
              <a:t>To check that you’re getting expected distance values, you can use the Serial Monitor.</a:t>
            </a:r>
          </a:p>
          <a:p>
            <a:pPr lvl="1"/>
            <a:r>
              <a:rPr lang="en-US" dirty="0"/>
              <a:t>Uncomment all of the Serial lines of code (one in setup and two in loop after the distance calculation), save, and re-upload to the Arduino</a:t>
            </a:r>
          </a:p>
          <a:p>
            <a:pPr lvl="1"/>
            <a:r>
              <a:rPr lang="en-US" dirty="0"/>
              <a:t>Go to the Tools tab of the IDE and click on Serial Monitor while the Arduino is running</a:t>
            </a:r>
          </a:p>
          <a:p>
            <a:r>
              <a:rPr lang="en-US" dirty="0"/>
              <a:t>If you’re getting any 1000+ readings, that’s probably just something weird happening with the sound reflection so just ignore it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4069" y="2121408"/>
            <a:ext cx="5134613" cy="2953538"/>
          </a:xfrm>
          <a:prstGeom prst="rect">
            <a:avLst/>
          </a:prstGeom>
        </p:spPr>
      </p:pic>
    </p:spTree>
    <p:extLst>
      <p:ext uri="{BB962C8B-B14F-4D97-AF65-F5344CB8AC3E}">
        <p14:creationId xmlns:p14="http://schemas.microsoft.com/office/powerpoint/2010/main" val="1184360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Buzzer</a:t>
            </a:r>
          </a:p>
        </p:txBody>
      </p:sp>
      <p:sp>
        <p:nvSpPr>
          <p:cNvPr id="3" name="Content Placeholder 2"/>
          <p:cNvSpPr>
            <a:spLocks noGrp="1"/>
          </p:cNvSpPr>
          <p:nvPr>
            <p:ph idx="1"/>
          </p:nvPr>
        </p:nvSpPr>
        <p:spPr>
          <a:xfrm>
            <a:off x="1069848" y="2121408"/>
            <a:ext cx="10058400" cy="4050792"/>
          </a:xfrm>
        </p:spPr>
        <p:txBody>
          <a:bodyPr/>
          <a:lstStyle/>
          <a:p>
            <a:r>
              <a:rPr lang="en-US" dirty="0"/>
              <a:t>Many intersections play a sound so blind pedestrians can tell when they can safely cross</a:t>
            </a:r>
          </a:p>
          <a:p>
            <a:r>
              <a:rPr lang="en-US" dirty="0"/>
              <a:t>Add a buzzer to the circuit to simulate this</a:t>
            </a:r>
          </a:p>
        </p:txBody>
      </p:sp>
    </p:spTree>
    <p:extLst>
      <p:ext uri="{BB962C8B-B14F-4D97-AF65-F5344CB8AC3E}">
        <p14:creationId xmlns:p14="http://schemas.microsoft.com/office/powerpoint/2010/main" val="390642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Buzzer Intro</a:t>
            </a:r>
          </a:p>
        </p:txBody>
      </p:sp>
      <p:sp>
        <p:nvSpPr>
          <p:cNvPr id="3" name="Content Placeholder 2"/>
          <p:cNvSpPr>
            <a:spLocks noGrp="1"/>
          </p:cNvSpPr>
          <p:nvPr>
            <p:ph idx="1"/>
          </p:nvPr>
        </p:nvSpPr>
        <p:spPr/>
        <p:txBody>
          <a:bodyPr/>
          <a:lstStyle/>
          <a:p>
            <a:r>
              <a:rPr lang="en-US" dirty="0"/>
              <a:t>When a DC voltage is applied, an oscillator is activated</a:t>
            </a:r>
          </a:p>
          <a:p>
            <a:r>
              <a:rPr lang="en-US" dirty="0"/>
              <a:t>An </a:t>
            </a:r>
            <a:r>
              <a:rPr lang="en-US" b="1" dirty="0"/>
              <a:t>oscillator</a:t>
            </a:r>
            <a:r>
              <a:rPr lang="en-US" dirty="0"/>
              <a:t> is a piece of material that vibrates when current flows through it</a:t>
            </a:r>
          </a:p>
          <a:p>
            <a:r>
              <a:rPr lang="en-US" dirty="0"/>
              <a:t>These vibrations make noise, just like your vocal chords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1786" y="3548062"/>
            <a:ext cx="4114800" cy="2809875"/>
          </a:xfrm>
          <a:prstGeom prst="rect">
            <a:avLst/>
          </a:prstGeom>
        </p:spPr>
      </p:pic>
    </p:spTree>
    <p:extLst>
      <p:ext uri="{BB962C8B-B14F-4D97-AF65-F5344CB8AC3E}">
        <p14:creationId xmlns:p14="http://schemas.microsoft.com/office/powerpoint/2010/main" val="751481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Buzzer</a:t>
            </a:r>
          </a:p>
        </p:txBody>
      </p:sp>
      <p:sp>
        <p:nvSpPr>
          <p:cNvPr id="3" name="Content Placeholder 2"/>
          <p:cNvSpPr>
            <a:spLocks noGrp="1"/>
          </p:cNvSpPr>
          <p:nvPr>
            <p:ph idx="1"/>
          </p:nvPr>
        </p:nvSpPr>
        <p:spPr/>
        <p:txBody>
          <a:bodyPr/>
          <a:lstStyle/>
          <a:p>
            <a:pPr marL="514350" indent="-514350">
              <a:buFont typeface="+mj-lt"/>
              <a:buAutoNum type="arabicPeriod"/>
            </a:pPr>
            <a:r>
              <a:rPr lang="en-US" dirty="0"/>
              <a:t>Place Buzzer (+) in e10, buzzer (-) in f10</a:t>
            </a:r>
          </a:p>
          <a:p>
            <a:pPr marL="514350" indent="-514350">
              <a:buFont typeface="+mj-lt"/>
              <a:buAutoNum type="arabicPeriod"/>
            </a:pPr>
            <a:r>
              <a:rPr lang="en-US" dirty="0"/>
              <a:t>Wire buzzer (-) to (-) rail</a:t>
            </a:r>
          </a:p>
        </p:txBody>
      </p:sp>
      <p:pic>
        <p:nvPicPr>
          <p:cNvPr id="5" name="Picture 4"/>
          <p:cNvPicPr>
            <a:picLocks noChangeAspect="1"/>
          </p:cNvPicPr>
          <p:nvPr/>
        </p:nvPicPr>
        <p:blipFill>
          <a:blip r:embed="rId2"/>
          <a:stretch>
            <a:fillRect/>
          </a:stretch>
        </p:blipFill>
        <p:spPr>
          <a:xfrm>
            <a:off x="7109333" y="348932"/>
            <a:ext cx="4018915" cy="6094256"/>
          </a:xfrm>
          <a:prstGeom prst="rect">
            <a:avLst/>
          </a:prstGeom>
        </p:spPr>
      </p:pic>
    </p:spTree>
    <p:extLst>
      <p:ext uri="{BB962C8B-B14F-4D97-AF65-F5344CB8AC3E}">
        <p14:creationId xmlns:p14="http://schemas.microsoft.com/office/powerpoint/2010/main" val="3607396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Buzzer</a:t>
            </a:r>
          </a:p>
        </p:txBody>
      </p:sp>
      <p:sp>
        <p:nvSpPr>
          <p:cNvPr id="3" name="Content Placeholder 2"/>
          <p:cNvSpPr>
            <a:spLocks noGrp="1"/>
          </p:cNvSpPr>
          <p:nvPr>
            <p:ph idx="1"/>
          </p:nvPr>
        </p:nvSpPr>
        <p:spPr>
          <a:xfrm>
            <a:off x="1069848" y="2121408"/>
            <a:ext cx="5686552" cy="4050792"/>
          </a:xfrm>
        </p:spPr>
        <p:txBody>
          <a:bodyPr>
            <a:normAutofit lnSpcReduction="10000"/>
          </a:bodyPr>
          <a:lstStyle/>
          <a:p>
            <a:pPr marL="514350" indent="-514350">
              <a:buFont typeface="+mj-lt"/>
              <a:buAutoNum type="arabicPeriod" startAt="3"/>
            </a:pPr>
            <a:r>
              <a:rPr lang="en-US" dirty="0"/>
              <a:t>100 Ohm resistor buzzer + to a1</a:t>
            </a:r>
          </a:p>
          <a:p>
            <a:pPr marL="514350" indent="-514350">
              <a:buFont typeface="+mj-lt"/>
              <a:buAutoNum type="arabicPeriod" startAt="3"/>
            </a:pPr>
            <a:r>
              <a:rPr lang="en-US" dirty="0"/>
              <a:t>Wire connecting e1 to Arduino digital 2 (note: digital 2 is a PWM (pulse wavelength modulation), you can tell because it has a ~ by the number; the buzzer needs to be in a PWM pin so if 2 doesn’t work, try another port with the ~)</a:t>
            </a:r>
          </a:p>
          <a:p>
            <a:pPr marL="514350" indent="-514350">
              <a:buFont typeface="+mj-lt"/>
              <a:buAutoNum type="arabicPeriod" startAt="3"/>
            </a:pPr>
            <a:r>
              <a:rPr lang="en-US" dirty="0"/>
              <a:t>Uncomment “play buzzer” code block, save, re-upload</a:t>
            </a:r>
          </a:p>
        </p:txBody>
      </p:sp>
      <p:pic>
        <p:nvPicPr>
          <p:cNvPr id="5" name="Picture 4"/>
          <p:cNvPicPr>
            <a:picLocks noChangeAspect="1"/>
          </p:cNvPicPr>
          <p:nvPr/>
        </p:nvPicPr>
        <p:blipFill>
          <a:blip r:embed="rId2"/>
          <a:stretch>
            <a:fillRect/>
          </a:stretch>
        </p:blipFill>
        <p:spPr>
          <a:xfrm>
            <a:off x="7014844" y="484631"/>
            <a:ext cx="4113403" cy="5663681"/>
          </a:xfrm>
          <a:prstGeom prst="rect">
            <a:avLst/>
          </a:prstGeom>
        </p:spPr>
      </p:pic>
    </p:spTree>
    <p:extLst>
      <p:ext uri="{BB962C8B-B14F-4D97-AF65-F5344CB8AC3E}">
        <p14:creationId xmlns:p14="http://schemas.microsoft.com/office/powerpoint/2010/main" val="3064659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Questions</a:t>
            </a:r>
          </a:p>
        </p:txBody>
      </p:sp>
      <p:sp>
        <p:nvSpPr>
          <p:cNvPr id="3" name="Content Placeholder 2"/>
          <p:cNvSpPr>
            <a:spLocks noGrp="1"/>
          </p:cNvSpPr>
          <p:nvPr>
            <p:ph idx="1"/>
          </p:nvPr>
        </p:nvSpPr>
        <p:spPr/>
        <p:txBody>
          <a:bodyPr/>
          <a:lstStyle/>
          <a:p>
            <a:r>
              <a:rPr lang="en-US" dirty="0"/>
              <a:t>Do you see any problems in how the traffic light responds to the sensor input? How could you improve it?</a:t>
            </a:r>
          </a:p>
          <a:p>
            <a:r>
              <a:rPr lang="en-US" dirty="0"/>
              <a:t>Can you think of any improvements for the crossing buzzer?</a:t>
            </a:r>
          </a:p>
          <a:p>
            <a:r>
              <a:rPr lang="en-US" dirty="0"/>
              <a:t>What else might you add or change to make this smart intersection smarter?</a:t>
            </a:r>
          </a:p>
        </p:txBody>
      </p:sp>
    </p:spTree>
    <p:extLst>
      <p:ext uri="{BB962C8B-B14F-4D97-AF65-F5344CB8AC3E}">
        <p14:creationId xmlns:p14="http://schemas.microsoft.com/office/powerpoint/2010/main" val="187649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89620"/>
            <a:ext cx="10058400" cy="1609344"/>
          </a:xfrm>
        </p:spPr>
        <p:txBody>
          <a:bodyPr/>
          <a:lstStyle/>
          <a:p>
            <a:r>
              <a:rPr lang="en-US" dirty="0"/>
              <a:t>AT&amp;T IOT &amp; Smart City</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7650" y="932551"/>
            <a:ext cx="12178625" cy="5024580"/>
          </a:xfrm>
          <a:prstGeom prst="rect">
            <a:avLst/>
          </a:prstGeom>
        </p:spPr>
      </p:pic>
      <p:sp>
        <p:nvSpPr>
          <p:cNvPr id="5" name="TextBox 4"/>
          <p:cNvSpPr txBox="1"/>
          <p:nvPr/>
        </p:nvSpPr>
        <p:spPr>
          <a:xfrm>
            <a:off x="1694772" y="6140689"/>
            <a:ext cx="3640089" cy="300082"/>
          </a:xfrm>
          <a:prstGeom prst="rect">
            <a:avLst/>
          </a:prstGeom>
          <a:noFill/>
        </p:spPr>
        <p:txBody>
          <a:bodyPr wrap="square" rtlCol="0">
            <a:spAutoFit/>
          </a:bodyPr>
          <a:lstStyle/>
          <a:p>
            <a:r>
              <a:rPr lang="en-US" sz="1350" b="1" dirty="0"/>
              <a:t>Internet of Things – AT&amp;T Smart Cities</a:t>
            </a:r>
            <a:endParaRPr lang="en-US" sz="1350" dirty="0"/>
          </a:p>
        </p:txBody>
      </p:sp>
      <p:sp>
        <p:nvSpPr>
          <p:cNvPr id="6" name="Action Button: Forward or Next 5">
            <a:hlinkClick r:id="rId4" highlightClick="1"/>
          </p:cNvPr>
          <p:cNvSpPr/>
          <p:nvPr/>
        </p:nvSpPr>
        <p:spPr>
          <a:xfrm>
            <a:off x="981049" y="6172200"/>
            <a:ext cx="595713" cy="34852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6377588" y="6140689"/>
            <a:ext cx="2679326" cy="300082"/>
          </a:xfrm>
          <a:prstGeom prst="rect">
            <a:avLst/>
          </a:prstGeom>
          <a:noFill/>
        </p:spPr>
        <p:txBody>
          <a:bodyPr wrap="square" rtlCol="0">
            <a:spAutoFit/>
          </a:bodyPr>
          <a:lstStyle/>
          <a:p>
            <a:r>
              <a:rPr lang="en-US" sz="1350" b="1" dirty="0"/>
              <a:t>The connected life – AT&amp;T</a:t>
            </a:r>
            <a:endParaRPr lang="en-US" sz="1350" dirty="0"/>
          </a:p>
        </p:txBody>
      </p:sp>
      <p:sp>
        <p:nvSpPr>
          <p:cNvPr id="8" name="Action Button: Forward or Next 7">
            <a:hlinkClick r:id="rId5" highlightClick="1"/>
          </p:cNvPr>
          <p:cNvSpPr/>
          <p:nvPr/>
        </p:nvSpPr>
        <p:spPr>
          <a:xfrm>
            <a:off x="5663865" y="6172200"/>
            <a:ext cx="595713" cy="348526"/>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7702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Traffic Light</a:t>
            </a:r>
          </a:p>
        </p:txBody>
      </p:sp>
      <p:pic>
        <p:nvPicPr>
          <p:cNvPr id="1026" name="Picture 2" descr="Image result for smart traffic ligh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59048" y="2093976"/>
            <a:ext cx="508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266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a:t>
            </a:r>
          </a:p>
        </p:txBody>
      </p:sp>
      <p:sp>
        <p:nvSpPr>
          <p:cNvPr id="53" name="Content Placeholder 2"/>
          <p:cNvSpPr>
            <a:spLocks noGrp="1"/>
          </p:cNvSpPr>
          <p:nvPr>
            <p:ph idx="1"/>
          </p:nvPr>
        </p:nvSpPr>
        <p:spPr/>
        <p:txBody>
          <a:bodyPr/>
          <a:lstStyle/>
          <a:p>
            <a:r>
              <a:rPr lang="en-US" dirty="0"/>
              <a:t>Build a smart intersection that</a:t>
            </a:r>
          </a:p>
          <a:p>
            <a:pPr lvl="1"/>
            <a:r>
              <a:rPr lang="en-US" dirty="0"/>
              <a:t>Knows when it can let the orange car go</a:t>
            </a:r>
          </a:p>
          <a:p>
            <a:pPr lvl="1"/>
            <a:r>
              <a:rPr lang="en-US" dirty="0"/>
              <a:t>Lets the pedestrian know when it’s safe to cross</a:t>
            </a:r>
          </a:p>
        </p:txBody>
      </p:sp>
      <p:sp>
        <p:nvSpPr>
          <p:cNvPr id="5" name="Plus 4"/>
          <p:cNvSpPr/>
          <p:nvPr/>
        </p:nvSpPr>
        <p:spPr>
          <a:xfrm>
            <a:off x="5276675" y="2940096"/>
            <a:ext cx="7802368" cy="3840323"/>
          </a:xfrm>
          <a:prstGeom prst="mathPlus">
            <a:avLst>
              <a:gd name="adj1" fmla="val 21618"/>
            </a:avLst>
          </a:prstGeom>
          <a:solidFill>
            <a:schemeClr val="tx1">
              <a:lumMod val="50000"/>
              <a:lumOff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p:cNvSpPr/>
          <p:nvPr/>
        </p:nvSpPr>
        <p:spPr>
          <a:xfrm>
            <a:off x="9764010" y="5369794"/>
            <a:ext cx="340821" cy="766847"/>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p:cNvSpPr/>
          <p:nvPr/>
        </p:nvSpPr>
        <p:spPr>
          <a:xfrm>
            <a:off x="9837042" y="5643666"/>
            <a:ext cx="194755" cy="188669"/>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xplosion 1 23"/>
          <p:cNvSpPr/>
          <p:nvPr/>
        </p:nvSpPr>
        <p:spPr>
          <a:xfrm>
            <a:off x="9764010" y="5847378"/>
            <a:ext cx="340821" cy="291827"/>
          </a:xfrm>
          <a:prstGeom prst="irregularSeal1">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837042" y="5412396"/>
            <a:ext cx="194755" cy="18866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rot="5400000">
            <a:off x="8950367" y="3775397"/>
            <a:ext cx="455209" cy="836301"/>
            <a:chOff x="8489022" y="3045092"/>
            <a:chExt cx="616149" cy="1131976"/>
          </a:xfrm>
        </p:grpSpPr>
        <p:sp>
          <p:nvSpPr>
            <p:cNvPr id="58" name="Rectangle 57"/>
            <p:cNvSpPr/>
            <p:nvPr/>
          </p:nvSpPr>
          <p:spPr>
            <a:xfrm>
              <a:off x="8489022" y="3045092"/>
              <a:ext cx="174189" cy="11285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p:cNvSpPr/>
            <p:nvPr/>
          </p:nvSpPr>
          <p:spPr>
            <a:xfrm>
              <a:off x="8930982" y="3048484"/>
              <a:ext cx="174189" cy="11285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61" name="Oval 60"/>
          <p:cNvSpPr/>
          <p:nvPr/>
        </p:nvSpPr>
        <p:spPr>
          <a:xfrm>
            <a:off x="10289981" y="3680372"/>
            <a:ext cx="329119" cy="310391"/>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3" name="Straight Connector 62"/>
          <p:cNvCxnSpPr>
            <a:stCxn id="61" idx="4"/>
          </p:cNvCxnSpPr>
          <p:nvPr/>
        </p:nvCxnSpPr>
        <p:spPr>
          <a:xfrm>
            <a:off x="10454540" y="3990763"/>
            <a:ext cx="5850" cy="250842"/>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65" name="Straight Connector 64"/>
          <p:cNvCxnSpPr/>
          <p:nvPr/>
        </p:nvCxnSpPr>
        <p:spPr>
          <a:xfrm flipV="1">
            <a:off x="10327586" y="4074741"/>
            <a:ext cx="273875" cy="78733"/>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flipV="1">
            <a:off x="10326475" y="4226958"/>
            <a:ext cx="130851" cy="138457"/>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a:off x="10453235" y="4227742"/>
            <a:ext cx="148225" cy="9784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86" name="Rectangle 85"/>
          <p:cNvSpPr/>
          <p:nvPr/>
        </p:nvSpPr>
        <p:spPr>
          <a:xfrm>
            <a:off x="9720525" y="3675608"/>
            <a:ext cx="384307" cy="400059"/>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92" name="Group 91"/>
          <p:cNvGrpSpPr/>
          <p:nvPr/>
        </p:nvGrpSpPr>
        <p:grpSpPr>
          <a:xfrm>
            <a:off x="-785373" y="2952819"/>
            <a:ext cx="7802368" cy="3840323"/>
            <a:chOff x="3499723" y="1690688"/>
            <a:chExt cx="10560908" cy="5198076"/>
          </a:xfrm>
        </p:grpSpPr>
        <p:sp>
          <p:nvSpPr>
            <p:cNvPr id="93" name="Plus 92"/>
            <p:cNvSpPr/>
            <p:nvPr/>
          </p:nvSpPr>
          <p:spPr>
            <a:xfrm>
              <a:off x="3499723" y="1690688"/>
              <a:ext cx="10560908" cy="5198076"/>
            </a:xfrm>
            <a:prstGeom prst="mathPlus">
              <a:avLst>
                <a:gd name="adj1" fmla="val 21618"/>
              </a:avLst>
            </a:prstGeom>
            <a:solidFill>
              <a:schemeClr val="tx1">
                <a:lumMod val="50000"/>
                <a:lumOff val="5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94" name="Group 93"/>
            <p:cNvGrpSpPr/>
            <p:nvPr/>
          </p:nvGrpSpPr>
          <p:grpSpPr>
            <a:xfrm>
              <a:off x="5723938" y="3892014"/>
              <a:ext cx="1392195" cy="609601"/>
              <a:chOff x="3583459" y="3229232"/>
              <a:chExt cx="1392195" cy="609601"/>
            </a:xfrm>
          </p:grpSpPr>
          <p:sp>
            <p:nvSpPr>
              <p:cNvPr id="120" name="Rectangle 119"/>
              <p:cNvSpPr/>
              <p:nvPr/>
            </p:nvSpPr>
            <p:spPr>
              <a:xfrm>
                <a:off x="3583459" y="3229232"/>
                <a:ext cx="1392195" cy="609601"/>
              </a:xfrm>
              <a:prstGeom prst="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1" name="Rectangle 120"/>
              <p:cNvSpPr/>
              <p:nvPr/>
            </p:nvSpPr>
            <p:spPr>
              <a:xfrm>
                <a:off x="4584356" y="3261770"/>
                <a:ext cx="341871" cy="552760"/>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95" name="Group 94"/>
            <p:cNvGrpSpPr/>
            <p:nvPr/>
          </p:nvGrpSpPr>
          <p:grpSpPr>
            <a:xfrm rot="16200000">
              <a:off x="8276638" y="5584889"/>
              <a:ext cx="1392195" cy="609601"/>
              <a:chOff x="3583459" y="3229232"/>
              <a:chExt cx="1392195" cy="609601"/>
            </a:xfrm>
          </p:grpSpPr>
          <p:sp>
            <p:nvSpPr>
              <p:cNvPr id="118" name="Rectangle 117"/>
              <p:cNvSpPr/>
              <p:nvPr/>
            </p:nvSpPr>
            <p:spPr>
              <a:xfrm>
                <a:off x="3583459" y="3229232"/>
                <a:ext cx="1392195" cy="609601"/>
              </a:xfrm>
              <a:prstGeom prst="rect">
                <a:avLst/>
              </a:prstGeom>
              <a:solidFill>
                <a:srgbClr val="FFC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9" name="Rectangle 118"/>
              <p:cNvSpPr/>
              <p:nvPr/>
            </p:nvSpPr>
            <p:spPr>
              <a:xfrm>
                <a:off x="4584356" y="3261770"/>
                <a:ext cx="341871" cy="552760"/>
              </a:xfrm>
              <a:prstGeom prst="rect">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96" name="Straight Connector 95"/>
            <p:cNvCxnSpPr/>
            <p:nvPr/>
          </p:nvCxnSpPr>
          <p:spPr>
            <a:xfrm flipH="1" flipV="1">
              <a:off x="4710684" y="3892014"/>
              <a:ext cx="848498" cy="164757"/>
            </a:xfrm>
            <a:prstGeom prst="line">
              <a:avLst/>
            </a:prstGeom>
            <a:ln/>
          </p:spPr>
          <p:style>
            <a:lnRef idx="1">
              <a:schemeClr val="dk1"/>
            </a:lnRef>
            <a:fillRef idx="0">
              <a:schemeClr val="dk1"/>
            </a:fillRef>
            <a:effectRef idx="0">
              <a:schemeClr val="dk1"/>
            </a:effectRef>
            <a:fontRef idx="minor">
              <a:schemeClr val="tx1"/>
            </a:fontRef>
          </p:style>
        </p:cxnSp>
        <p:cxnSp>
          <p:nvCxnSpPr>
            <p:cNvPr id="97" name="Straight Connector 96"/>
            <p:cNvCxnSpPr/>
            <p:nvPr/>
          </p:nvCxnSpPr>
          <p:spPr>
            <a:xfrm flipH="1">
              <a:off x="4678762" y="4384636"/>
              <a:ext cx="912341" cy="185351"/>
            </a:xfrm>
            <a:prstGeom prst="line">
              <a:avLst/>
            </a:prstGeom>
            <a:ln/>
          </p:spPr>
          <p:style>
            <a:lnRef idx="1">
              <a:schemeClr val="dk1"/>
            </a:lnRef>
            <a:fillRef idx="0">
              <a:schemeClr val="dk1"/>
            </a:fillRef>
            <a:effectRef idx="0">
              <a:schemeClr val="dk1"/>
            </a:effectRef>
            <a:fontRef idx="minor">
              <a:schemeClr val="tx1"/>
            </a:fontRef>
          </p:style>
        </p:cxnSp>
        <p:grpSp>
          <p:nvGrpSpPr>
            <p:cNvPr id="99" name="Group 98"/>
            <p:cNvGrpSpPr/>
            <p:nvPr/>
          </p:nvGrpSpPr>
          <p:grpSpPr>
            <a:xfrm>
              <a:off x="9573563" y="4967258"/>
              <a:ext cx="461319" cy="1050119"/>
              <a:chOff x="7397579" y="3826681"/>
              <a:chExt cx="461319" cy="1050119"/>
            </a:xfrm>
          </p:grpSpPr>
          <p:sp>
            <p:nvSpPr>
              <p:cNvPr id="113" name="Rectangle 112"/>
              <p:cNvSpPr/>
              <p:nvPr/>
            </p:nvSpPr>
            <p:spPr>
              <a:xfrm>
                <a:off x="7397579" y="3838833"/>
                <a:ext cx="461319" cy="1037967"/>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4" name="Oval 113"/>
              <p:cNvSpPr/>
              <p:nvPr/>
            </p:nvSpPr>
            <p:spPr>
              <a:xfrm>
                <a:off x="7496432" y="4209533"/>
                <a:ext cx="263611" cy="255373"/>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7496432" y="4530810"/>
                <a:ext cx="263611" cy="25537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Explosion 1 115"/>
              <p:cNvSpPr/>
              <p:nvPr/>
            </p:nvSpPr>
            <p:spPr>
              <a:xfrm>
                <a:off x="7397579" y="3826681"/>
                <a:ext cx="461319" cy="395003"/>
              </a:xfrm>
              <a:prstGeom prst="irregularSeal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7496432" y="3896497"/>
                <a:ext cx="263611" cy="25537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p:cNvGrpSpPr/>
            <p:nvPr/>
          </p:nvGrpSpPr>
          <p:grpSpPr>
            <a:xfrm rot="5400000">
              <a:off x="8472255" y="2821311"/>
              <a:ext cx="616149" cy="1131976"/>
              <a:chOff x="8489022" y="3045092"/>
              <a:chExt cx="616149" cy="1131976"/>
            </a:xfrm>
          </p:grpSpPr>
          <p:sp>
            <p:nvSpPr>
              <p:cNvPr id="111" name="Rectangle 110"/>
              <p:cNvSpPr/>
              <p:nvPr/>
            </p:nvSpPr>
            <p:spPr>
              <a:xfrm>
                <a:off x="8489022" y="3045092"/>
                <a:ext cx="174189" cy="11285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2" name="Rectangle 111"/>
              <p:cNvSpPr/>
              <p:nvPr/>
            </p:nvSpPr>
            <p:spPr>
              <a:xfrm>
                <a:off x="8930982" y="3048484"/>
                <a:ext cx="174189" cy="11285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01" name="Group 100"/>
            <p:cNvGrpSpPr/>
            <p:nvPr/>
          </p:nvGrpSpPr>
          <p:grpSpPr>
            <a:xfrm>
              <a:off x="8649767" y="2569230"/>
              <a:ext cx="445480" cy="927241"/>
              <a:chOff x="9573563" y="2685535"/>
              <a:chExt cx="445480" cy="927241"/>
            </a:xfrm>
          </p:grpSpPr>
          <p:sp>
            <p:nvSpPr>
              <p:cNvPr id="106" name="Oval 105"/>
              <p:cNvSpPr/>
              <p:nvPr/>
            </p:nvSpPr>
            <p:spPr>
              <a:xfrm>
                <a:off x="9573563" y="2685535"/>
                <a:ext cx="445480" cy="420130"/>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7" name="Straight Connector 106"/>
              <p:cNvCxnSpPr>
                <a:stCxn id="106" idx="4"/>
              </p:cNvCxnSpPr>
              <p:nvPr/>
            </p:nvCxnSpPr>
            <p:spPr>
              <a:xfrm>
                <a:off x="9796303" y="3105665"/>
                <a:ext cx="7918" cy="33952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09" name="Straight Connector 108"/>
              <p:cNvCxnSpPr/>
              <p:nvPr/>
            </p:nvCxnSpPr>
            <p:spPr>
              <a:xfrm flipV="1">
                <a:off x="9622959" y="3425367"/>
                <a:ext cx="177114" cy="18740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10" name="Straight Connector 109"/>
              <p:cNvCxnSpPr/>
              <p:nvPr/>
            </p:nvCxnSpPr>
            <p:spPr>
              <a:xfrm>
                <a:off x="9794536" y="3426429"/>
                <a:ext cx="200631" cy="132432"/>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08" name="Straight Connector 107"/>
              <p:cNvCxnSpPr/>
              <p:nvPr/>
            </p:nvCxnSpPr>
            <p:spPr>
              <a:xfrm flipV="1">
                <a:off x="9624463" y="3219334"/>
                <a:ext cx="370704" cy="10656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102" name="Rectangle 101"/>
            <p:cNvSpPr/>
            <p:nvPr/>
          </p:nvSpPr>
          <p:spPr>
            <a:xfrm>
              <a:off x="9514703" y="2686242"/>
              <a:ext cx="520179" cy="541500"/>
            </a:xfrm>
            <a:prstGeom prst="rect">
              <a:avLst/>
            </a:prstGeom>
            <a:solidFill>
              <a:schemeClr val="bg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103" name="Group 102"/>
            <p:cNvGrpSpPr/>
            <p:nvPr/>
          </p:nvGrpSpPr>
          <p:grpSpPr>
            <a:xfrm>
              <a:off x="9612790" y="2748996"/>
              <a:ext cx="323237" cy="413562"/>
              <a:chOff x="6792896" y="708454"/>
              <a:chExt cx="323237" cy="413562"/>
            </a:xfrm>
          </p:grpSpPr>
          <p:sp>
            <p:nvSpPr>
              <p:cNvPr id="104" name="Diagonal Stripe 103"/>
              <p:cNvSpPr/>
              <p:nvPr/>
            </p:nvSpPr>
            <p:spPr>
              <a:xfrm>
                <a:off x="6895770" y="708454"/>
                <a:ext cx="220363" cy="413562"/>
              </a:xfrm>
              <a:prstGeom prst="diagStripe">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05" name="Diagonal Stripe 104"/>
              <p:cNvSpPr/>
              <p:nvPr/>
            </p:nvSpPr>
            <p:spPr>
              <a:xfrm flipH="1">
                <a:off x="6792896" y="869955"/>
                <a:ext cx="82132" cy="252061"/>
              </a:xfrm>
              <a:prstGeom prst="diagStripe">
                <a:avLst>
                  <a:gd name="adj" fmla="val 20953"/>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cxnSp>
          <p:nvCxnSpPr>
            <p:cNvPr id="98" name="Straight Connector 97"/>
            <p:cNvCxnSpPr/>
            <p:nvPr/>
          </p:nvCxnSpPr>
          <p:spPr>
            <a:xfrm flipH="1" flipV="1">
              <a:off x="4381170" y="4196814"/>
              <a:ext cx="1000898" cy="12358"/>
            </a:xfrm>
            <a:prstGeom prst="line">
              <a:avLst/>
            </a:prstGeom>
            <a:ln/>
          </p:spPr>
          <p:style>
            <a:lnRef idx="1">
              <a:schemeClr val="dk1"/>
            </a:lnRef>
            <a:fillRef idx="0">
              <a:schemeClr val="dk1"/>
            </a:fillRef>
            <a:effectRef idx="0">
              <a:schemeClr val="dk1"/>
            </a:effectRef>
            <a:fontRef idx="minor">
              <a:schemeClr val="tx1"/>
            </a:fontRef>
          </p:style>
        </p:cxnSp>
      </p:grpSp>
      <p:sp>
        <p:nvSpPr>
          <p:cNvPr id="10" name="Oval 9"/>
          <p:cNvSpPr/>
          <p:nvPr/>
        </p:nvSpPr>
        <p:spPr>
          <a:xfrm>
            <a:off x="9837042" y="5881025"/>
            <a:ext cx="194755" cy="18866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rot="16200000">
            <a:off x="8780480" y="4424834"/>
            <a:ext cx="1028550" cy="450371"/>
            <a:chOff x="3583459" y="3229232"/>
            <a:chExt cx="1392195" cy="609601"/>
          </a:xfrm>
          <a:solidFill>
            <a:srgbClr val="FFC000"/>
          </a:solidFill>
        </p:grpSpPr>
        <p:sp>
          <p:nvSpPr>
            <p:cNvPr id="22" name="Rectangle 21"/>
            <p:cNvSpPr/>
            <p:nvPr/>
          </p:nvSpPr>
          <p:spPr>
            <a:xfrm>
              <a:off x="3583459" y="3229232"/>
              <a:ext cx="1392195" cy="609601"/>
            </a:xfrm>
            <a:prstGeom prst="rect">
              <a:avLst/>
            </a:prstGeom>
            <a:grp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4584356" y="3261770"/>
              <a:ext cx="341871" cy="552760"/>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grpSp>
        <p:nvGrpSpPr>
          <p:cNvPr id="126" name="Group 125"/>
          <p:cNvGrpSpPr/>
          <p:nvPr/>
        </p:nvGrpSpPr>
        <p:grpSpPr>
          <a:xfrm rot="16200000">
            <a:off x="8860755" y="5440389"/>
            <a:ext cx="893896" cy="500885"/>
            <a:chOff x="8456591" y="5514659"/>
            <a:chExt cx="893896" cy="500885"/>
          </a:xfrm>
        </p:grpSpPr>
        <p:cxnSp>
          <p:nvCxnSpPr>
            <p:cNvPr id="123" name="Straight Connector 122"/>
            <p:cNvCxnSpPr/>
            <p:nvPr/>
          </p:nvCxnSpPr>
          <p:spPr>
            <a:xfrm flipH="1" flipV="1">
              <a:off x="8700035" y="5514659"/>
              <a:ext cx="626868" cy="121722"/>
            </a:xfrm>
            <a:prstGeom prst="line">
              <a:avLst/>
            </a:prstGeom>
            <a:ln/>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flipH="1">
              <a:off x="8676452" y="5878607"/>
              <a:ext cx="674035" cy="136937"/>
            </a:xfrm>
            <a:prstGeom prst="line">
              <a:avLst/>
            </a:prstGeom>
            <a:ln/>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flipH="1" flipV="1">
              <a:off x="8456591" y="5739844"/>
              <a:ext cx="739461" cy="9130"/>
            </a:xfrm>
            <a:prstGeom prst="line">
              <a:avLst/>
            </a:prstGeom>
            <a:ln/>
          </p:spPr>
          <p:style>
            <a:lnRef idx="2">
              <a:schemeClr val="dk1"/>
            </a:lnRef>
            <a:fillRef idx="0">
              <a:schemeClr val="dk1"/>
            </a:fillRef>
            <a:effectRef idx="1">
              <a:schemeClr val="dk1"/>
            </a:effectRef>
            <a:fontRef idx="minor">
              <a:schemeClr val="tx1"/>
            </a:fontRef>
          </p:style>
        </p:cxnSp>
      </p:grpSp>
      <p:sp>
        <p:nvSpPr>
          <p:cNvPr id="127" name="Multiply 126"/>
          <p:cNvSpPr/>
          <p:nvPr/>
        </p:nvSpPr>
        <p:spPr>
          <a:xfrm>
            <a:off x="9735929" y="3700027"/>
            <a:ext cx="340821" cy="372663"/>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295830" y="3680372"/>
            <a:ext cx="329119" cy="310391"/>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8" name="Straight Connector 137"/>
          <p:cNvCxnSpPr>
            <a:stCxn id="137" idx="4"/>
          </p:cNvCxnSpPr>
          <p:nvPr/>
        </p:nvCxnSpPr>
        <p:spPr>
          <a:xfrm>
            <a:off x="10460390" y="3990763"/>
            <a:ext cx="5850" cy="250842"/>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39" name="Straight Connector 138"/>
          <p:cNvCxnSpPr/>
          <p:nvPr/>
        </p:nvCxnSpPr>
        <p:spPr>
          <a:xfrm flipV="1">
            <a:off x="10332324" y="4226958"/>
            <a:ext cx="130851" cy="138457"/>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40" name="Straight Connector 139"/>
          <p:cNvCxnSpPr/>
          <p:nvPr/>
        </p:nvCxnSpPr>
        <p:spPr>
          <a:xfrm>
            <a:off x="10459084" y="4227742"/>
            <a:ext cx="148225" cy="9784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flipV="1">
            <a:off x="10333435" y="4074741"/>
            <a:ext cx="273875" cy="78733"/>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77019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Materials</a:t>
            </a:r>
          </a:p>
        </p:txBody>
      </p:sp>
      <p:sp>
        <p:nvSpPr>
          <p:cNvPr id="3" name="Content Placeholder 2"/>
          <p:cNvSpPr>
            <a:spLocks noGrp="1"/>
          </p:cNvSpPr>
          <p:nvPr>
            <p:ph idx="1"/>
          </p:nvPr>
        </p:nvSpPr>
        <p:spPr>
          <a:xfrm>
            <a:off x="290803" y="1761877"/>
            <a:ext cx="3424089" cy="4691288"/>
          </a:xfrm>
        </p:spPr>
        <p:txBody>
          <a:bodyPr>
            <a:normAutofit/>
          </a:bodyPr>
          <a:lstStyle/>
          <a:p>
            <a:r>
              <a:rPr lang="en-US" dirty="0"/>
              <a:t>1 Arduino Uno</a:t>
            </a:r>
          </a:p>
          <a:p>
            <a:endParaRPr lang="en-US" dirty="0"/>
          </a:p>
          <a:p>
            <a:endParaRPr lang="en-US" dirty="0"/>
          </a:p>
          <a:p>
            <a:endParaRPr lang="en-US" dirty="0"/>
          </a:p>
          <a:p>
            <a:endParaRPr lang="en-US" dirty="0"/>
          </a:p>
          <a:p>
            <a:pPr marL="0" indent="0">
              <a:buNone/>
            </a:pPr>
            <a:endParaRPr lang="en-US" dirty="0"/>
          </a:p>
          <a:p>
            <a:r>
              <a:rPr lang="en-US" dirty="0"/>
              <a:t>1 breadboard</a:t>
            </a:r>
          </a:p>
          <a:p>
            <a:endParaRPr lang="en-US" dirty="0"/>
          </a:p>
        </p:txBody>
      </p:sp>
      <p:pic>
        <p:nvPicPr>
          <p:cNvPr id="4" name="Picture 3" descr="http://images.maplinmedia.co.uk/metal-film-06w-200-ohm-resistor.jpg?w=283&amp;h=283&amp;r=4&amp;o=Z4iSwqCU0NnhdUdq3EfeqX$Te2Ej&amp;V=TQx8"/>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337949" y="5760800"/>
            <a:ext cx="1360646" cy="1024715"/>
          </a:xfrm>
          <a:prstGeom prst="rect">
            <a:avLst/>
          </a:prstGeom>
          <a:noFill/>
          <a:ln>
            <a:noFill/>
          </a:ln>
        </p:spPr>
      </p:pic>
      <p:pic>
        <p:nvPicPr>
          <p:cNvPr id="5" name="Picture 4"/>
          <p:cNvPicPr/>
          <p:nvPr/>
        </p:nvPicPr>
        <p:blipFill>
          <a:blip r:embed="rId3" cstate="email">
            <a:extLst>
              <a:ext uri="{28A0092B-C50C-407E-A947-70E740481C1C}">
                <a14:useLocalDpi xmlns:a14="http://schemas.microsoft.com/office/drawing/2010/main" val="0"/>
              </a:ext>
            </a:extLst>
          </a:blip>
          <a:stretch>
            <a:fillRect/>
          </a:stretch>
        </p:blipFill>
        <p:spPr>
          <a:xfrm>
            <a:off x="463906" y="2145715"/>
            <a:ext cx="3111859" cy="1881498"/>
          </a:xfrm>
          <a:prstGeom prst="rect">
            <a:avLst/>
          </a:prstGeom>
        </p:spPr>
      </p:pic>
      <p:pic>
        <p:nvPicPr>
          <p:cNvPr id="6" name="Picture 5" descr="http://www.ladyada.net/images/parts/breadboard-half.jpg"/>
          <p:cNvPicPr/>
          <p:nvPr/>
        </p:nvPicPr>
        <p:blipFill rotWithShape="1">
          <a:blip r:embed="rId4" cstate="email">
            <a:extLst>
              <a:ext uri="{28A0092B-C50C-407E-A947-70E740481C1C}">
                <a14:useLocalDpi xmlns:a14="http://schemas.microsoft.com/office/drawing/2010/main" val="0"/>
              </a:ext>
            </a:extLst>
          </a:blip>
          <a:srcRect l="10433" t="13165" r="9986" b="13742"/>
          <a:stretch/>
        </p:blipFill>
        <p:spPr bwMode="auto">
          <a:xfrm rot="200770">
            <a:off x="494571" y="4876753"/>
            <a:ext cx="2526805" cy="1489948"/>
          </a:xfrm>
          <a:prstGeom prst="rect">
            <a:avLst/>
          </a:prstGeom>
          <a:noFill/>
          <a:ln>
            <a:noFill/>
          </a:ln>
          <a:extLst>
            <a:ext uri="{53640926-AAD7-44D8-BBD7-CCE9431645EC}">
              <a14:shadowObscured xmlns:a14="http://schemas.microsoft.com/office/drawing/2010/main"/>
            </a:ext>
          </a:extLst>
        </p:spPr>
      </p:pic>
      <p:pic>
        <p:nvPicPr>
          <p:cNvPr id="7" name="Picture 6" descr="http://ecx.images-amazon.com/images/I/41DBM3KMbYL._SY300_.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9427" y="1883738"/>
            <a:ext cx="1675210" cy="1369219"/>
          </a:xfrm>
          <a:prstGeom prst="rect">
            <a:avLst/>
          </a:prstGeom>
          <a:noFill/>
          <a:ln>
            <a:noFill/>
          </a:ln>
        </p:spPr>
      </p:pic>
      <p:pic>
        <p:nvPicPr>
          <p:cNvPr id="8" name="Picture 7" descr="http://www.vetco.net/catalog/images/VUPN7078.jpg"/>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563538" y="3435730"/>
            <a:ext cx="1272064" cy="1202024"/>
          </a:xfrm>
          <a:prstGeom prst="rect">
            <a:avLst/>
          </a:prstGeom>
          <a:noFill/>
          <a:ln>
            <a:noFill/>
          </a:ln>
        </p:spPr>
      </p:pic>
      <p:pic>
        <p:nvPicPr>
          <p:cNvPr id="9" name="Picture 8" descr="http://buyarduinostarterkits.com/wp-content/uploads/2014/03/usb-cable.jpg"/>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4091481" y="1797073"/>
            <a:ext cx="1452800" cy="1437768"/>
          </a:xfrm>
          <a:prstGeom prst="rect">
            <a:avLst/>
          </a:prstGeom>
          <a:noFill/>
          <a:ln>
            <a:noFill/>
          </a:ln>
        </p:spPr>
      </p:pic>
      <p:sp>
        <p:nvSpPr>
          <p:cNvPr id="11" name="Content Placeholder 2"/>
          <p:cNvSpPr txBox="1">
            <a:spLocks/>
          </p:cNvSpPr>
          <p:nvPr/>
        </p:nvSpPr>
        <p:spPr>
          <a:xfrm>
            <a:off x="3509624" y="1761877"/>
            <a:ext cx="4306773" cy="469128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1 Arduino USB cable</a:t>
            </a:r>
          </a:p>
          <a:p>
            <a:endParaRPr lang="en-US" dirty="0"/>
          </a:p>
          <a:p>
            <a:endParaRPr lang="en-US" dirty="0"/>
          </a:p>
          <a:p>
            <a:r>
              <a:rPr lang="en-US" dirty="0"/>
              <a:t>11 short wires, 2 long wires</a:t>
            </a:r>
          </a:p>
          <a:p>
            <a:endParaRPr lang="en-US" dirty="0"/>
          </a:p>
          <a:p>
            <a:endParaRPr lang="en-US" dirty="0"/>
          </a:p>
          <a:p>
            <a:endParaRPr lang="en-US" dirty="0"/>
          </a:p>
          <a:p>
            <a:r>
              <a:rPr lang="en-US" dirty="0"/>
              <a:t>2 100 Ohm resistor (brown-black-black-black-brown)</a:t>
            </a:r>
          </a:p>
          <a:p>
            <a:endParaRPr lang="en-US" dirty="0"/>
          </a:p>
          <a:p>
            <a:endParaRPr lang="en-US" dirty="0"/>
          </a:p>
          <a:p>
            <a:endParaRPr lang="en-US" dirty="0"/>
          </a:p>
          <a:p>
            <a:endParaRPr lang="en-US" dirty="0"/>
          </a:p>
          <a:p>
            <a:endParaRPr lang="en-US" dirty="0"/>
          </a:p>
        </p:txBody>
      </p:sp>
      <p:sp>
        <p:nvSpPr>
          <p:cNvPr id="12" name="Content Placeholder 2"/>
          <p:cNvSpPr txBox="1">
            <a:spLocks/>
          </p:cNvSpPr>
          <p:nvPr/>
        </p:nvSpPr>
        <p:spPr>
          <a:xfrm>
            <a:off x="8193049" y="1797073"/>
            <a:ext cx="4071257" cy="469128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1  each green, yellow, red LED</a:t>
            </a:r>
          </a:p>
          <a:p>
            <a:endParaRPr lang="en-US" dirty="0"/>
          </a:p>
          <a:p>
            <a:endParaRPr lang="en-US" dirty="0"/>
          </a:p>
          <a:p>
            <a:r>
              <a:rPr lang="en-US" dirty="0"/>
              <a:t>1 HC-SR04 ultrasonic sensor</a:t>
            </a:r>
          </a:p>
          <a:p>
            <a:endParaRPr lang="en-US" dirty="0"/>
          </a:p>
          <a:p>
            <a:endParaRPr lang="en-US" dirty="0"/>
          </a:p>
          <a:p>
            <a:endParaRPr lang="en-US" dirty="0"/>
          </a:p>
          <a:p>
            <a:r>
              <a:rPr lang="en-US" dirty="0"/>
              <a:t>1 active buzzer</a:t>
            </a:r>
          </a:p>
          <a:p>
            <a:endParaRPr lang="en-US" dirty="0"/>
          </a:p>
          <a:p>
            <a:endParaRPr lang="en-US" dirty="0"/>
          </a:p>
          <a:p>
            <a:endParaRPr lang="en-US" dirty="0"/>
          </a:p>
          <a:p>
            <a:endParaRPr lang="en-US" dirty="0"/>
          </a:p>
        </p:txBody>
      </p:sp>
      <p:pic>
        <p:nvPicPr>
          <p:cNvPr id="2050" name="Picture 2" descr="Image result for 1 HC-SR04 ultrasonic senso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8388" t="24967" r="8271" b="21759"/>
          <a:stretch/>
        </p:blipFill>
        <p:spPr bwMode="auto">
          <a:xfrm>
            <a:off x="9266216" y="3531925"/>
            <a:ext cx="1269136" cy="8112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rduino active buzzer"/>
          <p:cNvPicPr>
            <a:picLocks noChangeAspect="1" noChangeArrowheads="1"/>
          </p:cNvPicPr>
          <p:nvPr/>
        </p:nvPicPr>
        <p:blipFill rotWithShape="1">
          <a:blip r:embed="rId9">
            <a:extLst>
              <a:ext uri="{28A0092B-C50C-407E-A947-70E740481C1C}">
                <a14:useLocalDpi xmlns:a14="http://schemas.microsoft.com/office/drawing/2010/main" val="0"/>
              </a:ext>
            </a:extLst>
          </a:blip>
          <a:srcRect l="29022" t="25106" r="27169" b="22196"/>
          <a:stretch/>
        </p:blipFill>
        <p:spPr bwMode="auto">
          <a:xfrm>
            <a:off x="9337221" y="5309042"/>
            <a:ext cx="751114" cy="90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57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Intro</a:t>
            </a:r>
          </a:p>
        </p:txBody>
      </p:sp>
      <p:sp>
        <p:nvSpPr>
          <p:cNvPr id="3" name="Content Placeholder 2"/>
          <p:cNvSpPr>
            <a:spLocks noGrp="1"/>
          </p:cNvSpPr>
          <p:nvPr>
            <p:ph idx="1"/>
          </p:nvPr>
        </p:nvSpPr>
        <p:spPr>
          <a:xfrm>
            <a:off x="1069848" y="1675094"/>
            <a:ext cx="10058400" cy="1133421"/>
          </a:xfrm>
        </p:spPr>
        <p:txBody>
          <a:bodyPr>
            <a:normAutofit fontScale="92500" lnSpcReduction="20000"/>
          </a:bodyPr>
          <a:lstStyle/>
          <a:p>
            <a:pPr marL="257175" indent="-257175">
              <a:buFont typeface="Arial" panose="020B0604020202020204" pitchFamily="34" charset="0"/>
              <a:buChar char="•"/>
            </a:pPr>
            <a:r>
              <a:rPr lang="en-US" dirty="0">
                <a:sym typeface="Wingdings" panose="05000000000000000000" pitchFamily="2" charset="2"/>
              </a:rPr>
              <a:t>Arduino is an open-source electronics platform based on easy-to-use hardware and software. </a:t>
            </a:r>
          </a:p>
          <a:p>
            <a:pPr marL="257175" indent="-257175">
              <a:buFont typeface="Arial" panose="020B0604020202020204" pitchFamily="34" charset="0"/>
              <a:buChar char="•"/>
            </a:pPr>
            <a:r>
              <a:rPr lang="en-US" dirty="0">
                <a:sym typeface="Wingdings" panose="05000000000000000000" pitchFamily="2" charset="2"/>
              </a:rPr>
              <a:t>It's intended for anyone making interactive projects.</a:t>
            </a:r>
          </a:p>
          <a:p>
            <a:endParaRPr lang="en-US" dirty="0"/>
          </a:p>
        </p:txBody>
      </p:sp>
      <p:pic>
        <p:nvPicPr>
          <p:cNvPr id="4" name="Content Placeholder 9"/>
          <p:cNvPicPr>
            <a:picLocks noChangeAspect="1"/>
          </p:cNvPicPr>
          <p:nvPr/>
        </p:nvPicPr>
        <p:blipFill>
          <a:blip r:embed="rId2"/>
          <a:stretch>
            <a:fillRect/>
          </a:stretch>
        </p:blipFill>
        <p:spPr>
          <a:xfrm>
            <a:off x="3026228" y="2900530"/>
            <a:ext cx="5630198" cy="3696217"/>
          </a:xfrm>
          <a:prstGeom prst="rect">
            <a:avLst/>
          </a:prstGeom>
        </p:spPr>
      </p:pic>
    </p:spTree>
    <p:extLst>
      <p:ext uri="{BB962C8B-B14F-4D97-AF65-F5344CB8AC3E}">
        <p14:creationId xmlns:p14="http://schemas.microsoft.com/office/powerpoint/2010/main" val="627576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436352" cy="1609344"/>
          </a:xfrm>
        </p:spPr>
        <p:txBody>
          <a:bodyPr/>
          <a:lstStyle/>
          <a:p>
            <a:r>
              <a:rPr lang="en-US" dirty="0"/>
              <a:t>LED intro – Light Emitting Diode (LED)</a:t>
            </a:r>
          </a:p>
        </p:txBody>
      </p:sp>
      <p:pic>
        <p:nvPicPr>
          <p:cNvPr id="4" name="Picture 3"/>
          <p:cNvPicPr/>
          <p:nvPr/>
        </p:nvPicPr>
        <p:blipFill>
          <a:blip r:embed="rId3"/>
          <a:stretch>
            <a:fillRect/>
          </a:stretch>
        </p:blipFill>
        <p:spPr>
          <a:xfrm>
            <a:off x="1928299" y="1697518"/>
            <a:ext cx="7476958" cy="4344053"/>
          </a:xfrm>
          <a:prstGeom prst="rect">
            <a:avLst/>
          </a:prstGeom>
        </p:spPr>
      </p:pic>
    </p:spTree>
    <p:extLst>
      <p:ext uri="{BB962C8B-B14F-4D97-AF65-F5344CB8AC3E}">
        <p14:creationId xmlns:p14="http://schemas.microsoft.com/office/powerpoint/2010/main" val="315296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Traffic Light</a:t>
            </a:r>
          </a:p>
        </p:txBody>
      </p:sp>
      <p:sp>
        <p:nvSpPr>
          <p:cNvPr id="3" name="Content Placeholder 2"/>
          <p:cNvSpPr>
            <a:spLocks noGrp="1"/>
          </p:cNvSpPr>
          <p:nvPr>
            <p:ph idx="1"/>
          </p:nvPr>
        </p:nvSpPr>
        <p:spPr/>
        <p:txBody>
          <a:bodyPr/>
          <a:lstStyle/>
          <a:p>
            <a:r>
              <a:rPr lang="en-US" dirty="0"/>
              <a:t>“Dumb” traffic light – just changes the lights on a schedule, doesn’t know or care if anyone needs to go</a:t>
            </a:r>
          </a:p>
          <a:p>
            <a:r>
              <a:rPr lang="en-US" dirty="0"/>
              <a:t>But, potential for making it smarter thanks to the Arduino</a:t>
            </a:r>
          </a:p>
        </p:txBody>
      </p:sp>
    </p:spTree>
    <p:extLst>
      <p:ext uri="{BB962C8B-B14F-4D97-AF65-F5344CB8AC3E}">
        <p14:creationId xmlns:p14="http://schemas.microsoft.com/office/powerpoint/2010/main" val="1967270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1146</Words>
  <Application>Microsoft Office PowerPoint</Application>
  <PresentationFormat>Widescreen</PresentationFormat>
  <Paragraphs>131</Paragraphs>
  <Slides>28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Cambria</vt:lpstr>
      <vt:lpstr>Wingdings</vt:lpstr>
      <vt:lpstr>Office Theme</vt:lpstr>
      <vt:lpstr>PowerPoint Presentation</vt:lpstr>
      <vt:lpstr>Smart Intersection</vt:lpstr>
      <vt:lpstr>AT&amp;T IOT &amp; Smart City</vt:lpstr>
      <vt:lpstr>Smart Traffic Light</vt:lpstr>
      <vt:lpstr>Scenario</vt:lpstr>
      <vt:lpstr>Materials</vt:lpstr>
      <vt:lpstr>Arduino Intro</vt:lpstr>
      <vt:lpstr>LED intro – Light Emitting Diode (LED)</vt:lpstr>
      <vt:lpstr>LED Traffic Light</vt:lpstr>
      <vt:lpstr>LED Traffic Light</vt:lpstr>
      <vt:lpstr>LED Traffic Light</vt:lpstr>
      <vt:lpstr>LED Traffic Light</vt:lpstr>
      <vt:lpstr>LED Traffic Light</vt:lpstr>
      <vt:lpstr>LED Traffic Light</vt:lpstr>
      <vt:lpstr>LED Traffic Light</vt:lpstr>
      <vt:lpstr>LED Traffic Light Troubleshooting</vt:lpstr>
      <vt:lpstr>LED Traffic Light Troubleshooting</vt:lpstr>
      <vt:lpstr>Ultrasonic Sensor</vt:lpstr>
      <vt:lpstr>Ultrasonic Distance Finder Intro</vt:lpstr>
      <vt:lpstr>Ultrasonic Sensor</vt:lpstr>
      <vt:lpstr>Ultrasonic Sensor</vt:lpstr>
      <vt:lpstr>Ultrasonic Sensor</vt:lpstr>
      <vt:lpstr>Ultrasonic Troubleshooting</vt:lpstr>
      <vt:lpstr>Active Buzzer</vt:lpstr>
      <vt:lpstr>Active Buzzer Intro</vt:lpstr>
      <vt:lpstr>Active Buzzer</vt:lpstr>
      <vt:lpstr>Active Buzzer</vt:lpstr>
      <vt:lpstr>Discussion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 RAYMOND</dc:creator>
  <cp:lastModifiedBy>HU, RAYMOND</cp:lastModifiedBy>
  <cp:revision>1</cp:revision>
  <dcterms:created xsi:type="dcterms:W3CDTF">2020-08-18T13:47:58Z</dcterms:created>
  <dcterms:modified xsi:type="dcterms:W3CDTF">2020-08-18T13:48:35Z</dcterms:modified>
</cp:coreProperties>
</file>